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2AF"/>
    <a:srgbClr val="A9D6ED"/>
    <a:srgbClr val="176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6"/>
    <p:restoredTop sz="95859"/>
  </p:normalViewPr>
  <p:slideViewPr>
    <p:cSldViewPr snapToGrid="0">
      <p:cViewPr varScale="1">
        <p:scale>
          <a:sx n="110" d="100"/>
          <a:sy n="110" d="100"/>
        </p:scale>
        <p:origin x="9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B5ECD5-515E-4817-8A06-1D2ED2C83850}" type="datetime4">
              <a:rPr lang="en-US" smtClean="0"/>
              <a:pPr/>
              <a:t>April 9,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375066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B59F4-DDCB-41FF-83F5-A48440F36FA7}" type="datetime4">
              <a:rPr lang="en-US" smtClean="0"/>
              <a:pPr/>
              <a:t>April 9,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408426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56348-D703-428C-A1C4-7D6796EF5F41}" type="datetime4">
              <a:rPr lang="en-US" smtClean="0"/>
              <a:pPr/>
              <a:t>April 9,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362116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D1919-1B5F-4141-B613-3E5C6008A186}" type="datetime4">
              <a:rPr lang="en-US" smtClean="0"/>
              <a:pPr/>
              <a:t>April 9,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41543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22427-B1DD-49E6-9F05-DE0F1467D7DC}" type="datetime4">
              <a:rPr lang="en-US" smtClean="0"/>
              <a:pPr/>
              <a:t>April 9,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313983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CCA7B5-8BC9-491C-A887-7C3E7ED947D8}" type="datetime4">
              <a:rPr lang="en-US" smtClean="0"/>
              <a:pPr/>
              <a:t>April 9,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402113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2120D2-3948-4F8F-BE5D-E7E7D97880B2}" type="datetime4">
              <a:rPr lang="en-US" smtClean="0"/>
              <a:pPr/>
              <a:t>April 9, 2024</a:t>
            </a:fld>
            <a:endParaRPr lang="en-US" dirty="0" err="1"/>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37401975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55437F-F4F9-44A9-B4D3-9191CA04E889}" type="datetime4">
              <a:rPr lang="en-US" smtClean="0"/>
              <a:pPr/>
              <a:t>April 9,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368599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April 9,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360175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5A2E49-18A1-40BC-BA5D-5A2EC8FDDF15}" type="datetime4">
              <a:rPr lang="en-US" smtClean="0"/>
              <a:pPr/>
              <a:t>April 9,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130556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83DA4-3B24-449B-95CA-514EB7E30A99}" type="datetime4">
              <a:rPr lang="en-US" smtClean="0"/>
              <a:pPr/>
              <a:t>April 9,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59440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120D2-3948-4F8F-BE5D-E7E7D97880B2}" type="datetime4">
              <a:rPr lang="en-US" smtClean="0"/>
              <a:pPr/>
              <a:t>April 9, 2024</a:t>
            </a:fld>
            <a:endParaRPr lang="en-US" dirty="0" err="1"/>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248769305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gif"/><Relationship Id="rId7"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4" descr="Non Member Terms of Service">
            <a:extLst>
              <a:ext uri="{FF2B5EF4-FFF2-40B4-BE49-F238E27FC236}">
                <a16:creationId xmlns:a16="http://schemas.microsoft.com/office/drawing/2014/main" id="{0EACD290-E1F4-3480-8E9A-65091E90B40A}"/>
              </a:ext>
            </a:extLst>
          </p:cNvPr>
          <p:cNvPicPr>
            <a:picLocks noChangeAspect="1" noChangeArrowheads="1"/>
          </p:cNvPicPr>
          <p:nvPr/>
        </p:nvPicPr>
        <p:blipFill>
          <a:blip r:embed="rId2">
            <a:alphaModFix amt="37000"/>
            <a:extLst>
              <a:ext uri="{28A0092B-C50C-407E-A947-70E740481C1C}">
                <a14:useLocalDpi xmlns:a14="http://schemas.microsoft.com/office/drawing/2010/main" val="0"/>
              </a:ext>
            </a:extLst>
          </a:blip>
          <a:srcRect/>
          <a:stretch>
            <a:fillRect/>
          </a:stretch>
        </p:blipFill>
        <p:spPr bwMode="auto">
          <a:xfrm>
            <a:off x="1735897" y="716590"/>
            <a:ext cx="5672203" cy="542482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F222707-4A9F-40D6-ED21-E3AA78615711}"/>
              </a:ext>
            </a:extLst>
          </p:cNvPr>
          <p:cNvSpPr>
            <a:spLocks noGrp="1"/>
          </p:cNvSpPr>
          <p:nvPr>
            <p:ph type="ctrTitle"/>
          </p:nvPr>
        </p:nvSpPr>
        <p:spPr>
          <a:xfrm>
            <a:off x="685800" y="-641122"/>
            <a:ext cx="7772400" cy="2974624"/>
          </a:xfrm>
        </p:spPr>
        <p:txBody>
          <a:bodyPr>
            <a:normAutofit/>
          </a:bodyPr>
          <a:lstStyle/>
          <a:p>
            <a:r>
              <a:rPr lang="en-US" sz="4800" b="0" i="0" dirty="0">
                <a:solidFill>
                  <a:srgbClr val="222222"/>
                </a:solidFill>
                <a:effectLst/>
                <a:latin typeface="Arial" panose="020B0604020202020204" pitchFamily="34" charset="0"/>
                <a:cs typeface="Arial" panose="020B0604020202020204" pitchFamily="34" charset="0"/>
              </a:rPr>
              <a:t>A Comparative Deuteration Survey of Starless Cores</a:t>
            </a:r>
            <a:endParaRPr lang="en-US" sz="4800" dirty="0">
              <a:latin typeface="Arial" panose="020B0604020202020204" pitchFamily="34" charset="0"/>
              <a:cs typeface="Arial" panose="020B0604020202020204" pitchFamily="34" charset="0"/>
            </a:endParaRPr>
          </a:p>
        </p:txBody>
      </p:sp>
      <p:sp>
        <p:nvSpPr>
          <p:cNvPr id="2" name="Subtitle 1">
            <a:extLst>
              <a:ext uri="{FF2B5EF4-FFF2-40B4-BE49-F238E27FC236}">
                <a16:creationId xmlns:a16="http://schemas.microsoft.com/office/drawing/2014/main" id="{6BD7482D-E081-5DF9-E1F6-63BD0AF28436}"/>
              </a:ext>
            </a:extLst>
          </p:cNvPr>
          <p:cNvSpPr>
            <a:spLocks noGrp="1"/>
          </p:cNvSpPr>
          <p:nvPr>
            <p:ph type="subTitle" idx="1"/>
          </p:nvPr>
        </p:nvSpPr>
        <p:spPr>
          <a:xfrm>
            <a:off x="1143000" y="4524498"/>
            <a:ext cx="6858000" cy="2054432"/>
          </a:xfrm>
        </p:spPr>
        <p:txBody>
          <a:bodyPr>
            <a:normAutofit lnSpcReduction="10000"/>
          </a:bodyPr>
          <a:lstStyle/>
          <a:p>
            <a:r>
              <a:rPr lang="en-US" dirty="0">
                <a:latin typeface="Arial" panose="020B0604020202020204" pitchFamily="34" charset="0"/>
                <a:cs typeface="Arial" panose="020B0604020202020204" pitchFamily="34" charset="0"/>
              </a:rPr>
              <a:t>Hannah Gruber</a:t>
            </a:r>
          </a:p>
          <a:p>
            <a:r>
              <a:rPr lang="en-US" dirty="0">
                <a:latin typeface="Arial" panose="020B0604020202020204" pitchFamily="34" charset="0"/>
                <a:cs typeface="Arial" panose="020B0604020202020204" pitchFamily="34" charset="0"/>
              </a:rPr>
              <a:t>Advised by: Yancy Shirley</a:t>
            </a:r>
          </a:p>
          <a:p>
            <a:r>
              <a:rPr lang="en-US" dirty="0">
                <a:latin typeface="Arial" panose="020B0604020202020204" pitchFamily="34" charset="0"/>
                <a:cs typeface="Arial" panose="020B0604020202020204" pitchFamily="34" charset="0"/>
              </a:rPr>
              <a:t>University of Arizona</a:t>
            </a:r>
          </a:p>
          <a:p>
            <a:r>
              <a:rPr lang="en-US" sz="1800" dirty="0">
                <a:latin typeface="Arial" panose="020B0604020202020204" pitchFamily="34" charset="0"/>
                <a:cs typeface="Arial" panose="020B0604020202020204" pitchFamily="34" charset="0"/>
              </a:rPr>
              <a:t>Arizona Space Grant Symposium</a:t>
            </a:r>
          </a:p>
          <a:p>
            <a:r>
              <a:rPr lang="en-US" sz="1800" dirty="0">
                <a:latin typeface="Arial" panose="020B0604020202020204" pitchFamily="34" charset="0"/>
                <a:cs typeface="Arial" panose="020B0604020202020204" pitchFamily="34" charset="0"/>
              </a:rPr>
              <a:t>Tucson, AZ April 20</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2024</a:t>
            </a:r>
          </a:p>
        </p:txBody>
      </p:sp>
      <p:pic>
        <p:nvPicPr>
          <p:cNvPr id="5" name="Picture 4" descr="AZSGC_sunset">
            <a:extLst>
              <a:ext uri="{FF2B5EF4-FFF2-40B4-BE49-F238E27FC236}">
                <a16:creationId xmlns:a16="http://schemas.microsoft.com/office/drawing/2014/main" id="{941AF9DF-5979-235F-8082-8CF53D2AA86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4075112" y="2576457"/>
            <a:ext cx="993775" cy="17050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6" descr="nasa-logo">
            <a:extLst>
              <a:ext uri="{FF2B5EF4-FFF2-40B4-BE49-F238E27FC236}">
                <a16:creationId xmlns:a16="http://schemas.microsoft.com/office/drawing/2014/main" id="{095FFB5A-4C08-2EE3-E4CF-38110F9A9B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75" y="5229238"/>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ua_logo_lg">
            <a:extLst>
              <a:ext uri="{FF2B5EF4-FFF2-40B4-BE49-F238E27FC236}">
                <a16:creationId xmlns:a16="http://schemas.microsoft.com/office/drawing/2014/main" id="{FD4C272A-5193-C4CA-2309-3D5D7B2B68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7100" y="5164150"/>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09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Non Member Terms of Service">
            <a:extLst>
              <a:ext uri="{FF2B5EF4-FFF2-40B4-BE49-F238E27FC236}">
                <a16:creationId xmlns:a16="http://schemas.microsoft.com/office/drawing/2014/main" id="{1FB627C4-CE41-430F-DCFD-0DF13F631D62}"/>
              </a:ext>
            </a:extLst>
          </p:cNvPr>
          <p:cNvPicPr>
            <a:picLocks noChangeAspect="1" noChangeArrowheads="1"/>
          </p:cNvPicPr>
          <p:nvPr/>
        </p:nvPicPr>
        <p:blipFill>
          <a:blip r:embed="rId2">
            <a:alphaModFix amt="36000"/>
            <a:extLst>
              <a:ext uri="{28A0092B-C50C-407E-A947-70E740481C1C}">
                <a14:useLocalDpi xmlns:a14="http://schemas.microsoft.com/office/drawing/2010/main" val="0"/>
              </a:ext>
            </a:extLst>
          </a:blip>
          <a:srcRect/>
          <a:stretch>
            <a:fillRect/>
          </a:stretch>
        </p:blipFill>
        <p:spPr bwMode="auto">
          <a:xfrm>
            <a:off x="7251414" y="5279336"/>
            <a:ext cx="2525490" cy="241534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CDE940-66D8-0271-4B14-6E3C376DAB78}"/>
              </a:ext>
            </a:extLst>
          </p:cNvPr>
          <p:cNvSpPr>
            <a:spLocks noGrp="1"/>
          </p:cNvSpPr>
          <p:nvPr>
            <p:ph type="title"/>
          </p:nvPr>
        </p:nvSpPr>
        <p:spPr>
          <a:xfrm>
            <a:off x="612233" y="669871"/>
            <a:ext cx="2949178" cy="667011"/>
          </a:xfrm>
        </p:spPr>
        <p:txBody>
          <a:bodyPr>
            <a:normAutofit/>
          </a:bodyPr>
          <a:lstStyle/>
          <a:p>
            <a:r>
              <a:rPr lang="en-US" sz="3600" dirty="0">
                <a:latin typeface="Arial" panose="020B0604020202020204" pitchFamily="34" charset="0"/>
                <a:cs typeface="Arial" panose="020B0604020202020204" pitchFamily="34" charset="0"/>
              </a:rPr>
              <a:t>Future plans</a:t>
            </a:r>
          </a:p>
        </p:txBody>
      </p:sp>
      <p:sp>
        <p:nvSpPr>
          <p:cNvPr id="4" name="Text Placeholder 3">
            <a:extLst>
              <a:ext uri="{FF2B5EF4-FFF2-40B4-BE49-F238E27FC236}">
                <a16:creationId xmlns:a16="http://schemas.microsoft.com/office/drawing/2014/main" id="{35F371EF-C582-B1D7-D7F8-9C9197C1A310}"/>
              </a:ext>
            </a:extLst>
          </p:cNvPr>
          <p:cNvSpPr>
            <a:spLocks noGrp="1"/>
          </p:cNvSpPr>
          <p:nvPr>
            <p:ph type="body" sz="half" idx="2"/>
          </p:nvPr>
        </p:nvSpPr>
        <p:spPr>
          <a:xfrm>
            <a:off x="629841" y="1402371"/>
            <a:ext cx="2949178" cy="4494256"/>
          </a:xfrm>
        </p:spPr>
        <p:txBody>
          <a:bodyPr>
            <a:normAutofit/>
          </a:bodyPr>
          <a:lstStyle/>
          <a:p>
            <a:r>
              <a:rPr lang="en-US" sz="2400" dirty="0">
                <a:latin typeface="Arial" panose="020B0604020202020204" pitchFamily="34" charset="0"/>
                <a:cs typeface="Arial" panose="020B0604020202020204" pitchFamily="34" charset="0"/>
              </a:rPr>
              <a:t>Calculate column densities, leading to abundance ratios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Graph against physical parameters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Possible comparison to existing models of chemical evolution</a:t>
            </a:r>
          </a:p>
        </p:txBody>
      </p:sp>
      <p:sp>
        <p:nvSpPr>
          <p:cNvPr id="6" name="TextBox 5">
            <a:extLst>
              <a:ext uri="{FF2B5EF4-FFF2-40B4-BE49-F238E27FC236}">
                <a16:creationId xmlns:a16="http://schemas.microsoft.com/office/drawing/2014/main" id="{4DD218B7-74F6-D2E9-FC9B-723E133050CD}"/>
              </a:ext>
            </a:extLst>
          </p:cNvPr>
          <p:cNvSpPr txBox="1"/>
          <p:nvPr/>
        </p:nvSpPr>
        <p:spPr>
          <a:xfrm>
            <a:off x="5302049" y="5442748"/>
            <a:ext cx="405489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Credit: P. André, et al (2013)</a:t>
            </a:r>
          </a:p>
        </p:txBody>
      </p:sp>
      <p:pic>
        <p:nvPicPr>
          <p:cNvPr id="8" name="Picture 7" descr="AZSGC_sunset">
            <a:extLst>
              <a:ext uri="{FF2B5EF4-FFF2-40B4-BE49-F238E27FC236}">
                <a16:creationId xmlns:a16="http://schemas.microsoft.com/office/drawing/2014/main" id="{5DEEA714-F7A4-2D03-B370-8BE83C7A290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4" descr="ua_logo_lg">
            <a:extLst>
              <a:ext uri="{FF2B5EF4-FFF2-40B4-BE49-F238E27FC236}">
                <a16:creationId xmlns:a16="http://schemas.microsoft.com/office/drawing/2014/main" id="{D922CB20-0D85-31B1-7627-798619EFA1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5467" y="5868987"/>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nasa-logo">
            <a:extLst>
              <a:ext uri="{FF2B5EF4-FFF2-40B4-BE49-F238E27FC236}">
                <a16:creationId xmlns:a16="http://schemas.microsoft.com/office/drawing/2014/main" id="{F45474A4-355C-627D-3AF5-8B5679E256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1370" y="365126"/>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aph of a number of numbers&#10;&#10;Description automatically generated">
            <a:extLst>
              <a:ext uri="{FF2B5EF4-FFF2-40B4-BE49-F238E27FC236}">
                <a16:creationId xmlns:a16="http://schemas.microsoft.com/office/drawing/2014/main" id="{25AE8EC5-950B-E6DF-535A-A73CB6C3D9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6264" y="1541428"/>
            <a:ext cx="5096443" cy="3775143"/>
          </a:xfrm>
          <a:prstGeom prst="rect">
            <a:avLst/>
          </a:prstGeom>
        </p:spPr>
      </p:pic>
    </p:spTree>
    <p:extLst>
      <p:ext uri="{BB962C8B-B14F-4D97-AF65-F5344CB8AC3E}">
        <p14:creationId xmlns:p14="http://schemas.microsoft.com/office/powerpoint/2010/main" val="168256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3907-EC83-F6A3-27C7-16CB3DE2D84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Acknowledgements</a:t>
            </a:r>
          </a:p>
        </p:txBody>
      </p:sp>
      <p:sp>
        <p:nvSpPr>
          <p:cNvPr id="3" name="Content Placeholder 2">
            <a:extLst>
              <a:ext uri="{FF2B5EF4-FFF2-40B4-BE49-F238E27FC236}">
                <a16:creationId xmlns:a16="http://schemas.microsoft.com/office/drawing/2014/main" id="{A18395B4-DF14-9C93-44BC-AEBAAF055D3C}"/>
              </a:ext>
            </a:extLst>
          </p:cNvPr>
          <p:cNvSpPr>
            <a:spLocks noGrp="1"/>
          </p:cNvSpPr>
          <p:nvPr>
            <p:ph idx="1"/>
          </p:nvPr>
        </p:nvSpPr>
        <p:spPr/>
        <p:txBody>
          <a:bodyPr>
            <a:normAutofit/>
          </a:bodyPr>
          <a:lstStyle/>
          <a:p>
            <a:pPr marL="0" indent="0" algn="ctr">
              <a:buNone/>
            </a:pPr>
            <a:r>
              <a:rPr lang="en-US" sz="2400" dirty="0">
                <a:latin typeface="Arial" panose="020B0604020202020204" pitchFamily="34" charset="0"/>
                <a:cs typeface="Arial" panose="020B0604020202020204" pitchFamily="34" charset="0"/>
              </a:rPr>
              <a:t>Thank you to my advisor Yancy Shirley for your mentorship and sticking with me through several projects and their iterations. Thank you to the NASA Space Grant Program for offering me the opportunity to conduct and present my research at this level. Thank you to Aurora Wilde and </a:t>
            </a:r>
            <a:r>
              <a:rPr lang="en-US" sz="2400" dirty="0" err="1">
                <a:latin typeface="Arial" panose="020B0604020202020204" pitchFamily="34" charset="0"/>
                <a:cs typeface="Arial" panose="020B0604020202020204" pitchFamily="34" charset="0"/>
              </a:rPr>
              <a:t>Hanga</a:t>
            </a:r>
            <a:r>
              <a:rPr lang="en-US" sz="2400" dirty="0">
                <a:latin typeface="Arial" panose="020B0604020202020204" pitchFamily="34" charset="0"/>
                <a:cs typeface="Arial" panose="020B0604020202020204" pitchFamily="34" charset="0"/>
              </a:rPr>
              <a:t> Andras-</a:t>
            </a:r>
            <a:r>
              <a:rPr lang="en-US" sz="2400" dirty="0" err="1">
                <a:latin typeface="Arial" panose="020B0604020202020204" pitchFamily="34" charset="0"/>
                <a:cs typeface="Arial" panose="020B0604020202020204" pitchFamily="34" charset="0"/>
              </a:rPr>
              <a:t>Letanovszky</a:t>
            </a:r>
            <a:r>
              <a:rPr lang="en-US" sz="2400" dirty="0">
                <a:latin typeface="Arial" panose="020B0604020202020204" pitchFamily="34" charset="0"/>
                <a:cs typeface="Arial" panose="020B0604020202020204" pitchFamily="34" charset="0"/>
              </a:rPr>
              <a:t> for your support and guidance as a part of my research group. Thank you to the University of Arizona for offering me these opportunities and hosting this conference!</a:t>
            </a:r>
          </a:p>
        </p:txBody>
      </p:sp>
      <p:pic>
        <p:nvPicPr>
          <p:cNvPr id="4" name="Picture 6" descr="nasa-logo">
            <a:extLst>
              <a:ext uri="{FF2B5EF4-FFF2-40B4-BE49-F238E27FC236}">
                <a16:creationId xmlns:a16="http://schemas.microsoft.com/office/drawing/2014/main" id="{D6DCD612-71FD-64A5-EC5F-29F0FDA0C7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1370" y="365126"/>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ZSGC_sunset">
            <a:extLst>
              <a:ext uri="{FF2B5EF4-FFF2-40B4-BE49-F238E27FC236}">
                <a16:creationId xmlns:a16="http://schemas.microsoft.com/office/drawing/2014/main" id="{5BCE8E17-7335-E8DC-2BE7-CB15ABAC14D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4" descr="ua_logo_lg">
            <a:extLst>
              <a:ext uri="{FF2B5EF4-FFF2-40B4-BE49-F238E27FC236}">
                <a16:creationId xmlns:a16="http://schemas.microsoft.com/office/drawing/2014/main" id="{9D2C7134-8123-3A7A-7321-B28EA88810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5467" y="5868987"/>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Non Member Terms of Service">
            <a:extLst>
              <a:ext uri="{FF2B5EF4-FFF2-40B4-BE49-F238E27FC236}">
                <a16:creationId xmlns:a16="http://schemas.microsoft.com/office/drawing/2014/main" id="{4DDA2147-154D-D57D-2FAF-687CAF4C882A}"/>
              </a:ext>
            </a:extLst>
          </p:cNvPr>
          <p:cNvPicPr>
            <a:picLocks noChangeAspect="1" noChangeArrowheads="1"/>
          </p:cNvPicPr>
          <p:nvPr/>
        </p:nvPicPr>
        <p:blipFill>
          <a:blip r:embed="rId5">
            <a:alphaModFix amt="36000"/>
            <a:extLst>
              <a:ext uri="{28A0092B-C50C-407E-A947-70E740481C1C}">
                <a14:useLocalDpi xmlns:a14="http://schemas.microsoft.com/office/drawing/2010/main" val="0"/>
              </a:ext>
            </a:extLst>
          </a:blip>
          <a:srcRect/>
          <a:stretch>
            <a:fillRect/>
          </a:stretch>
        </p:blipFill>
        <p:spPr bwMode="auto">
          <a:xfrm>
            <a:off x="1921745" y="5175269"/>
            <a:ext cx="5300509" cy="506933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32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Non Member Terms of Service">
            <a:extLst>
              <a:ext uri="{FF2B5EF4-FFF2-40B4-BE49-F238E27FC236}">
                <a16:creationId xmlns:a16="http://schemas.microsoft.com/office/drawing/2014/main" id="{578B7677-4FB2-67D3-5BDD-2468E61AB565}"/>
              </a:ext>
            </a:extLst>
          </p:cNvPr>
          <p:cNvPicPr>
            <a:picLocks noChangeAspect="1" noChangeArrowheads="1"/>
          </p:cNvPicPr>
          <p:nvPr/>
        </p:nvPicPr>
        <p:blipFill>
          <a:blip r:embed="rId2">
            <a:alphaModFix amt="45000"/>
            <a:extLst>
              <a:ext uri="{28A0092B-C50C-407E-A947-70E740481C1C}">
                <a14:useLocalDpi xmlns:a14="http://schemas.microsoft.com/office/drawing/2010/main" val="0"/>
              </a:ext>
            </a:extLst>
          </a:blip>
          <a:srcRect/>
          <a:stretch>
            <a:fillRect/>
          </a:stretch>
        </p:blipFill>
        <p:spPr bwMode="auto">
          <a:xfrm>
            <a:off x="-996248" y="1593179"/>
            <a:ext cx="4259706" cy="407392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10" name="Picture 4" descr="Non Member Terms of Service">
            <a:extLst>
              <a:ext uri="{FF2B5EF4-FFF2-40B4-BE49-F238E27FC236}">
                <a16:creationId xmlns:a16="http://schemas.microsoft.com/office/drawing/2014/main" id="{6A38A47E-2D41-7A6C-76E6-D3AFCE3A5221}"/>
              </a:ext>
            </a:extLst>
          </p:cNvPr>
          <p:cNvPicPr>
            <a:picLocks noChangeAspect="1" noChangeArrowheads="1"/>
          </p:cNvPicPr>
          <p:nvPr/>
        </p:nvPicPr>
        <p:blipFill>
          <a:blip r:embed="rId2">
            <a:alphaModFix amt="45000"/>
            <a:extLst>
              <a:ext uri="{28A0092B-C50C-407E-A947-70E740481C1C}">
                <a14:useLocalDpi xmlns:a14="http://schemas.microsoft.com/office/drawing/2010/main" val="0"/>
              </a:ext>
            </a:extLst>
          </a:blip>
          <a:srcRect/>
          <a:stretch>
            <a:fillRect/>
          </a:stretch>
        </p:blipFill>
        <p:spPr bwMode="auto">
          <a:xfrm>
            <a:off x="5751413" y="1744031"/>
            <a:ext cx="4259706" cy="407392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B77360-CDA7-2FF9-17B2-B487F485395E}"/>
              </a:ext>
            </a:extLst>
          </p:cNvPr>
          <p:cNvSpPr>
            <a:spLocks noGrp="1"/>
          </p:cNvSpPr>
          <p:nvPr>
            <p:ph type="title"/>
          </p:nvPr>
        </p:nvSpPr>
        <p:spPr>
          <a:xfrm>
            <a:off x="628650" y="-1033460"/>
            <a:ext cx="7886700" cy="2386271"/>
          </a:xfrm>
        </p:spPr>
        <p:txBody>
          <a:bodyPr/>
          <a:lstStyle/>
          <a:p>
            <a:pPr algn="ctr"/>
            <a:r>
              <a:rPr lang="en-US" dirty="0">
                <a:latin typeface="Arial" panose="020B0604020202020204" pitchFamily="34" charset="0"/>
                <a:cs typeface="Arial" panose="020B0604020202020204" pitchFamily="34" charset="0"/>
              </a:rPr>
              <a:t>Thank you!</a:t>
            </a:r>
          </a:p>
        </p:txBody>
      </p:sp>
      <p:pic>
        <p:nvPicPr>
          <p:cNvPr id="6" name="Picture 4" descr="ua_logo_lg">
            <a:extLst>
              <a:ext uri="{FF2B5EF4-FFF2-40B4-BE49-F238E27FC236}">
                <a16:creationId xmlns:a16="http://schemas.microsoft.com/office/drawing/2014/main" id="{B9C04FA3-AEAB-6787-F43F-B8F9915294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3129" y="5970140"/>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ZSGC_sunset">
            <a:extLst>
              <a:ext uri="{FF2B5EF4-FFF2-40B4-BE49-F238E27FC236}">
                <a16:creationId xmlns:a16="http://schemas.microsoft.com/office/drawing/2014/main" id="{E936B6DD-5077-4402-CF61-47495FAB401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1876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6" descr="nasa-logo">
            <a:extLst>
              <a:ext uri="{FF2B5EF4-FFF2-40B4-BE49-F238E27FC236}">
                <a16:creationId xmlns:a16="http://schemas.microsoft.com/office/drawing/2014/main" id="{15CB80B5-F396-D65F-E41B-70E04EC815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1266" y="365126"/>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LBN 1495 in Taurus Molecular Cloud by S. Ziegenbalg / Baader Planetarium  Blog Posts">
            <a:extLst>
              <a:ext uri="{FF2B5EF4-FFF2-40B4-BE49-F238E27FC236}">
                <a16:creationId xmlns:a16="http://schemas.microsoft.com/office/drawing/2014/main" id="{211BF342-1360-F96B-C493-FA3D1B7632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605" y="1504983"/>
            <a:ext cx="6876789" cy="44006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882CA41-B535-80B1-F0AA-512849BE013B}"/>
              </a:ext>
            </a:extLst>
          </p:cNvPr>
          <p:cNvSpPr txBox="1"/>
          <p:nvPr/>
        </p:nvSpPr>
        <p:spPr>
          <a:xfrm>
            <a:off x="2020883" y="6146018"/>
            <a:ext cx="510223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Credit: </a:t>
            </a:r>
            <a:r>
              <a:rPr lang="en-US" sz="1200" b="0" i="0" dirty="0">
                <a:solidFill>
                  <a:srgbClr val="222222"/>
                </a:solidFill>
                <a:effectLst/>
                <a:latin typeface="Arial" panose="020B0604020202020204" pitchFamily="34" charset="0"/>
                <a:cs typeface="Arial" panose="020B0604020202020204" pitchFamily="34" charset="0"/>
              </a:rPr>
              <a:t>Stefan Ziegenbalg (http://</a:t>
            </a:r>
            <a:r>
              <a:rPr lang="en-US" sz="1200" b="0" i="0" dirty="0" err="1">
                <a:solidFill>
                  <a:srgbClr val="222222"/>
                </a:solidFill>
                <a:effectLst/>
                <a:latin typeface="Arial" panose="020B0604020202020204" pitchFamily="34" charset="0"/>
                <a:cs typeface="Arial" panose="020B0604020202020204" pitchFamily="34" charset="0"/>
              </a:rPr>
              <a:t>www.simg.de</a:t>
            </a:r>
            <a:r>
              <a:rPr lang="en-US" sz="1200" b="0" i="0" dirty="0">
                <a:solidFill>
                  <a:srgbClr val="222222"/>
                </a:solidFill>
                <a:effectLst/>
                <a:latin typeface="Arial" panose="020B0604020202020204" pitchFamily="34" charset="0"/>
                <a:cs typeface="Arial" panose="020B0604020202020204" pitchFamily="34" charset="0"/>
              </a:rPr>
              <a:t>/nebulae2/tau-00+02.html)</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90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n Member Terms of Service">
            <a:extLst>
              <a:ext uri="{FF2B5EF4-FFF2-40B4-BE49-F238E27FC236}">
                <a16:creationId xmlns:a16="http://schemas.microsoft.com/office/drawing/2014/main" id="{749BA8B2-EBBD-555F-45D6-4C9E3B261376}"/>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4709632" y="1004675"/>
            <a:ext cx="5375797" cy="5141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9254D8-C111-1B8D-2F17-BDEC220E5AB1}"/>
              </a:ext>
            </a:extLst>
          </p:cNvPr>
          <p:cNvSpPr>
            <a:spLocks noGrp="1"/>
          </p:cNvSpPr>
          <p:nvPr>
            <p:ph type="title"/>
          </p:nvPr>
        </p:nvSpPr>
        <p:spPr>
          <a:xfrm>
            <a:off x="629841" y="745299"/>
            <a:ext cx="3278280" cy="1600200"/>
          </a:xfrm>
        </p:spPr>
        <p:txBody>
          <a:bodyPr>
            <a:normAutofit/>
          </a:bodyPr>
          <a:lstStyle/>
          <a:p>
            <a:r>
              <a:rPr lang="en-US" sz="3600" dirty="0">
                <a:latin typeface="Arial" panose="020B0604020202020204" pitchFamily="34" charset="0"/>
                <a:cs typeface="Arial" panose="020B0604020202020204" pitchFamily="34" charset="0"/>
              </a:rPr>
              <a:t>What is a starless core?</a:t>
            </a:r>
          </a:p>
        </p:txBody>
      </p:sp>
      <p:sp>
        <p:nvSpPr>
          <p:cNvPr id="4" name="Text Placeholder 3">
            <a:extLst>
              <a:ext uri="{FF2B5EF4-FFF2-40B4-BE49-F238E27FC236}">
                <a16:creationId xmlns:a16="http://schemas.microsoft.com/office/drawing/2014/main" id="{106B6846-0747-4EB0-4BAD-48D8721C4D35}"/>
              </a:ext>
            </a:extLst>
          </p:cNvPr>
          <p:cNvSpPr>
            <a:spLocks noGrp="1"/>
          </p:cNvSpPr>
          <p:nvPr>
            <p:ph type="body" sz="half" idx="2"/>
          </p:nvPr>
        </p:nvSpPr>
        <p:spPr>
          <a:xfrm>
            <a:off x="629841" y="2345498"/>
            <a:ext cx="2949178" cy="3523489"/>
          </a:xfrm>
        </p:spPr>
        <p:txBody>
          <a:bodyPr>
            <a:norm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sym typeface="Wingdings" pitchFamily="2" charset="2"/>
              </a:rPr>
              <a:t>Dense core of gas and dust within a molecular cloud</a:t>
            </a:r>
          </a:p>
          <a:p>
            <a:endParaRPr lang="en-US" sz="2400" dirty="0">
              <a:latin typeface="Arial" panose="020B0604020202020204" pitchFamily="34" charset="0"/>
              <a:cs typeface="Arial" panose="020B0604020202020204" pitchFamily="34" charset="0"/>
              <a:sym typeface="Wingdings" pitchFamily="2" charset="2"/>
            </a:endParaRPr>
          </a:p>
          <a:p>
            <a:r>
              <a:rPr lang="en-US" sz="2400" dirty="0">
                <a:latin typeface="Arial" panose="020B0604020202020204" pitchFamily="34" charset="0"/>
                <a:cs typeface="Arial" panose="020B0604020202020204" pitchFamily="34" charset="0"/>
              </a:rPr>
              <a:t>Initial state of star formation</a:t>
            </a:r>
          </a:p>
        </p:txBody>
      </p:sp>
      <p:pic>
        <p:nvPicPr>
          <p:cNvPr id="1026" name="Picture 2" descr="B68, the black cloud | ESO">
            <a:extLst>
              <a:ext uri="{FF2B5EF4-FFF2-40B4-BE49-F238E27FC236}">
                <a16:creationId xmlns:a16="http://schemas.microsoft.com/office/drawing/2014/main" id="{73B4E090-B2F4-D0E1-FE0C-59EB39DC9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702" y="1332456"/>
            <a:ext cx="4358457" cy="4355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2D7F3A-F32A-3A66-3A06-11747CAF9D34}"/>
              </a:ext>
            </a:extLst>
          </p:cNvPr>
          <p:cNvSpPr txBox="1"/>
          <p:nvPr/>
        </p:nvSpPr>
        <p:spPr>
          <a:xfrm>
            <a:off x="4080546" y="5719747"/>
            <a:ext cx="2648225" cy="276999"/>
          </a:xfrm>
          <a:prstGeom prst="rect">
            <a:avLst/>
          </a:prstGeom>
          <a:noFill/>
        </p:spPr>
        <p:txBody>
          <a:bodyPr wrap="none" rtlCol="0">
            <a:spAutoFit/>
          </a:bodyPr>
          <a:lstStyle/>
          <a:p>
            <a:r>
              <a:rPr lang="en-US" sz="1200" dirty="0"/>
              <a:t>Credit: European Southern Observatory</a:t>
            </a:r>
          </a:p>
        </p:txBody>
      </p:sp>
      <p:pic>
        <p:nvPicPr>
          <p:cNvPr id="6" name="Picture 5" descr="AZSGC_sunset">
            <a:extLst>
              <a:ext uri="{FF2B5EF4-FFF2-40B4-BE49-F238E27FC236}">
                <a16:creationId xmlns:a16="http://schemas.microsoft.com/office/drawing/2014/main" id="{17997750-E19E-F258-26FE-6E8AFFB4282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4" descr="ua_logo_lg">
            <a:extLst>
              <a:ext uri="{FF2B5EF4-FFF2-40B4-BE49-F238E27FC236}">
                <a16:creationId xmlns:a16="http://schemas.microsoft.com/office/drawing/2014/main" id="{7D08C13A-5710-10AC-1179-8417AC581A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3045" y="5868987"/>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nasa-logo">
            <a:extLst>
              <a:ext uri="{FF2B5EF4-FFF2-40B4-BE49-F238E27FC236}">
                <a16:creationId xmlns:a16="http://schemas.microsoft.com/office/drawing/2014/main" id="{9C1A123E-9208-14EB-DC3E-E558D079D2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5892" y="275551"/>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51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Non Member Terms of Service">
            <a:extLst>
              <a:ext uri="{FF2B5EF4-FFF2-40B4-BE49-F238E27FC236}">
                <a16:creationId xmlns:a16="http://schemas.microsoft.com/office/drawing/2014/main" id="{9C3EFC17-9CB3-3A39-7AB0-6DBD8C848DA7}"/>
              </a:ext>
            </a:extLst>
          </p:cNvPr>
          <p:cNvPicPr>
            <a:picLocks noChangeAspect="1" noChangeArrowheads="1"/>
          </p:cNvPicPr>
          <p:nvPr/>
        </p:nvPicPr>
        <p:blipFill>
          <a:blip r:embed="rId2">
            <a:alphaModFix amt="37000"/>
            <a:extLst>
              <a:ext uri="{28A0092B-C50C-407E-A947-70E740481C1C}">
                <a14:useLocalDpi xmlns:a14="http://schemas.microsoft.com/office/drawing/2010/main" val="0"/>
              </a:ext>
            </a:extLst>
          </a:blip>
          <a:srcRect/>
          <a:stretch>
            <a:fillRect/>
          </a:stretch>
        </p:blipFill>
        <p:spPr bwMode="auto">
          <a:xfrm>
            <a:off x="6890448" y="4753004"/>
            <a:ext cx="2913076" cy="278602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384FE1-EFA1-8BE7-B0BC-EEBE2C3A5D3F}"/>
              </a:ext>
            </a:extLst>
          </p:cNvPr>
          <p:cNvSpPr>
            <a:spLocks noGrp="1"/>
          </p:cNvSpPr>
          <p:nvPr>
            <p:ph type="title"/>
          </p:nvPr>
        </p:nvSpPr>
        <p:spPr>
          <a:xfrm>
            <a:off x="628650" y="365126"/>
            <a:ext cx="7099909" cy="1325563"/>
          </a:xfrm>
        </p:spPr>
        <p:txBody>
          <a:bodyPr>
            <a:normAutofit/>
          </a:bodyPr>
          <a:lstStyle/>
          <a:p>
            <a:r>
              <a:rPr lang="en-US" sz="3600" dirty="0">
                <a:latin typeface="Arial" panose="020B0604020202020204" pitchFamily="34" charset="0"/>
                <a:cs typeface="Arial" panose="020B0604020202020204" pitchFamily="34" charset="0"/>
              </a:rPr>
              <a:t>Molecular spectroscopy: the study of starless cores</a:t>
            </a:r>
          </a:p>
        </p:txBody>
      </p:sp>
      <p:sp>
        <p:nvSpPr>
          <p:cNvPr id="3" name="Content Placeholder 2">
            <a:extLst>
              <a:ext uri="{FF2B5EF4-FFF2-40B4-BE49-F238E27FC236}">
                <a16:creationId xmlns:a16="http://schemas.microsoft.com/office/drawing/2014/main" id="{15710998-C12C-F9FD-D212-FE69AAA1A7EE}"/>
              </a:ext>
            </a:extLst>
          </p:cNvPr>
          <p:cNvSpPr>
            <a:spLocks noGrp="1"/>
          </p:cNvSpPr>
          <p:nvPr>
            <p:ph idx="1"/>
          </p:nvPr>
        </p:nvSpPr>
        <p:spPr>
          <a:xfrm>
            <a:off x="628650" y="1825625"/>
            <a:ext cx="7886700" cy="1882079"/>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Gas and dust emission – how we learn about starless cores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Molecules have rotational energy transitions observable in radio</a:t>
            </a:r>
          </a:p>
        </p:txBody>
      </p:sp>
      <p:pic>
        <p:nvPicPr>
          <p:cNvPr id="2050" name="Picture 2" descr="Energy level structure for the J = 1 − 0 transition of N2H+ ...">
            <a:extLst>
              <a:ext uri="{FF2B5EF4-FFF2-40B4-BE49-F238E27FC236}">
                <a16:creationId xmlns:a16="http://schemas.microsoft.com/office/drawing/2014/main" id="{2D2E88EB-4012-FD75-8E8D-09FEE69EA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02" y="3532340"/>
            <a:ext cx="3152795" cy="27338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08B83C-58CA-B9AC-28B8-90E68C5C7837}"/>
              </a:ext>
            </a:extLst>
          </p:cNvPr>
          <p:cNvSpPr txBox="1"/>
          <p:nvPr/>
        </p:nvSpPr>
        <p:spPr>
          <a:xfrm>
            <a:off x="3184375" y="6443215"/>
            <a:ext cx="2775247" cy="276999"/>
          </a:xfrm>
          <a:prstGeom prst="rect">
            <a:avLst/>
          </a:prstGeom>
          <a:noFill/>
        </p:spPr>
        <p:txBody>
          <a:bodyPr wrap="none" rtlCol="0">
            <a:spAutoFit/>
          </a:bodyPr>
          <a:lstStyle/>
          <a:p>
            <a:r>
              <a:rPr lang="en-US" sz="1200" dirty="0"/>
              <a:t>Credit: Jeff Magnum, Yancy Shirley (2015)</a:t>
            </a:r>
          </a:p>
        </p:txBody>
      </p:sp>
      <p:pic>
        <p:nvPicPr>
          <p:cNvPr id="7" name="Picture 6" descr="AZSGC_sunset">
            <a:extLst>
              <a:ext uri="{FF2B5EF4-FFF2-40B4-BE49-F238E27FC236}">
                <a16:creationId xmlns:a16="http://schemas.microsoft.com/office/drawing/2014/main" id="{E6E22C9D-B503-5798-88FD-2BA2BAC9803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4" descr="ua_logo_lg">
            <a:extLst>
              <a:ext uri="{FF2B5EF4-FFF2-40B4-BE49-F238E27FC236}">
                <a16:creationId xmlns:a16="http://schemas.microsoft.com/office/drawing/2014/main" id="{3E99FE66-90BF-F684-9FE2-74C72C5A68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5571" y="5868987"/>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nasa-logo">
            <a:extLst>
              <a:ext uri="{FF2B5EF4-FFF2-40B4-BE49-F238E27FC236}">
                <a16:creationId xmlns:a16="http://schemas.microsoft.com/office/drawing/2014/main" id="{0F14F688-E480-FC98-1472-771D2AB8BB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8740" y="365126"/>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15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Non Member Terms of Service">
            <a:extLst>
              <a:ext uri="{FF2B5EF4-FFF2-40B4-BE49-F238E27FC236}">
                <a16:creationId xmlns:a16="http://schemas.microsoft.com/office/drawing/2014/main" id="{258AE22D-182C-A16F-0775-42FD92DAB9F9}"/>
              </a:ext>
            </a:extLst>
          </p:cNvPr>
          <p:cNvPicPr>
            <a:picLocks noChangeAspect="1" noChangeArrowheads="1"/>
          </p:cNvPicPr>
          <p:nvPr/>
        </p:nvPicPr>
        <p:blipFill>
          <a:blip r:embed="rId2">
            <a:alphaModFix amt="36000"/>
            <a:extLst>
              <a:ext uri="{28A0092B-C50C-407E-A947-70E740481C1C}">
                <a14:useLocalDpi xmlns:a14="http://schemas.microsoft.com/office/drawing/2010/main" val="0"/>
              </a:ext>
            </a:extLst>
          </a:blip>
          <a:srcRect/>
          <a:stretch>
            <a:fillRect/>
          </a:stretch>
        </p:blipFill>
        <p:spPr bwMode="auto">
          <a:xfrm>
            <a:off x="7007585" y="4866607"/>
            <a:ext cx="2833105" cy="270954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5169DD-DC7F-72ED-762C-27D159E0E09A}"/>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What is deuteration?</a:t>
            </a:r>
          </a:p>
        </p:txBody>
      </p:sp>
      <p:pic>
        <p:nvPicPr>
          <p:cNvPr id="6" name="Content Placeholder 5" descr="A graph of a number of red and black dots&#10;&#10;Description automatically generated with medium confidence">
            <a:extLst>
              <a:ext uri="{FF2B5EF4-FFF2-40B4-BE49-F238E27FC236}">
                <a16:creationId xmlns:a16="http://schemas.microsoft.com/office/drawing/2014/main" id="{8C359587-0C13-0AA3-C2FF-6176E809B30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0760" y="2074227"/>
            <a:ext cx="3886200" cy="2709545"/>
          </a:xfrm>
        </p:spPr>
      </p:pic>
      <p:sp>
        <p:nvSpPr>
          <p:cNvPr id="4" name="Content Placeholder 3">
            <a:extLst>
              <a:ext uri="{FF2B5EF4-FFF2-40B4-BE49-F238E27FC236}">
                <a16:creationId xmlns:a16="http://schemas.microsoft.com/office/drawing/2014/main" id="{3CD0D056-BD18-BA56-FF75-5727EC21A928}"/>
              </a:ext>
            </a:extLst>
          </p:cNvPr>
          <p:cNvSpPr>
            <a:spLocks noGrp="1"/>
          </p:cNvSpPr>
          <p:nvPr>
            <p:ph sz="half" idx="2"/>
          </p:nvPr>
        </p:nvSpPr>
        <p:spPr/>
        <p:txBody>
          <a:bodyPr>
            <a:normAutofit/>
          </a:bodyPr>
          <a:lstStyle/>
          <a:p>
            <a:pPr marL="0" indent="0">
              <a:buNone/>
            </a:pPr>
            <a:r>
              <a:rPr lang="en-US" sz="2400" dirty="0">
                <a:latin typeface="Arial" panose="020B0604020202020204" pitchFamily="34" charset="0"/>
                <a:cs typeface="Arial" panose="020B0604020202020204" pitchFamily="34" charset="0"/>
              </a:rPr>
              <a:t>Typical ratio of 10</a:t>
            </a:r>
            <a:r>
              <a:rPr lang="en-US" sz="2400" baseline="30000" dirty="0">
                <a:latin typeface="Arial" panose="020B0604020202020204" pitchFamily="34" charset="0"/>
                <a:cs typeface="Arial" panose="020B0604020202020204" pitchFamily="34" charset="0"/>
              </a:rPr>
              <a:t>-5</a:t>
            </a:r>
            <a:r>
              <a:rPr lang="en-US" sz="2400" dirty="0">
                <a:latin typeface="Arial" panose="020B0604020202020204" pitchFamily="34" charset="0"/>
                <a:cs typeface="Arial" panose="020B0604020202020204" pitchFamily="34" charset="0"/>
              </a:rPr>
              <a:t> with atomic Hydrogen</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Molecular deuterium fraction increases in cold (&lt;10K) environments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Can be used as an indicator of core evolution</a:t>
            </a:r>
          </a:p>
        </p:txBody>
      </p:sp>
      <p:sp>
        <p:nvSpPr>
          <p:cNvPr id="7" name="TextBox 6">
            <a:extLst>
              <a:ext uri="{FF2B5EF4-FFF2-40B4-BE49-F238E27FC236}">
                <a16:creationId xmlns:a16="http://schemas.microsoft.com/office/drawing/2014/main" id="{EAA47351-8570-FF78-92ED-93F20A73E923}"/>
              </a:ext>
            </a:extLst>
          </p:cNvPr>
          <p:cNvSpPr txBox="1"/>
          <p:nvPr/>
        </p:nvSpPr>
        <p:spPr>
          <a:xfrm>
            <a:off x="1115724" y="4783772"/>
            <a:ext cx="2536272" cy="276999"/>
          </a:xfrm>
          <a:prstGeom prst="rect">
            <a:avLst/>
          </a:prstGeom>
          <a:noFill/>
        </p:spPr>
        <p:txBody>
          <a:bodyPr wrap="none" rtlCol="0">
            <a:spAutoFit/>
          </a:bodyPr>
          <a:lstStyle/>
          <a:p>
            <a:r>
              <a:rPr lang="en-US" sz="1200" dirty="0"/>
              <a:t>Credit: M. </a:t>
            </a:r>
            <a:r>
              <a:rPr lang="en-US" sz="1200" dirty="0" err="1"/>
              <a:t>Emprechtinger</a:t>
            </a:r>
            <a:r>
              <a:rPr lang="en-US" sz="1200" dirty="0"/>
              <a:t>, et al (2009)</a:t>
            </a:r>
          </a:p>
        </p:txBody>
      </p:sp>
      <p:pic>
        <p:nvPicPr>
          <p:cNvPr id="8" name="Picture 6" descr="nasa-logo">
            <a:extLst>
              <a:ext uri="{FF2B5EF4-FFF2-40B4-BE49-F238E27FC236}">
                <a16:creationId xmlns:a16="http://schemas.microsoft.com/office/drawing/2014/main" id="{A2F01804-1241-72E5-F527-509BADEE06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5892" y="275551"/>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ZSGC_sunset">
            <a:extLst>
              <a:ext uri="{FF2B5EF4-FFF2-40B4-BE49-F238E27FC236}">
                <a16:creationId xmlns:a16="http://schemas.microsoft.com/office/drawing/2014/main" id="{2E58C761-933C-CFEE-FE83-316E3A972C06}"/>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4" descr="ua_logo_lg">
            <a:extLst>
              <a:ext uri="{FF2B5EF4-FFF2-40B4-BE49-F238E27FC236}">
                <a16:creationId xmlns:a16="http://schemas.microsoft.com/office/drawing/2014/main" id="{00100FF4-3638-F28D-BE7F-1963F744DC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3045" y="5868987"/>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12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6EDE-D818-CE39-6963-73D6DB71C5E4}"/>
              </a:ext>
            </a:extLst>
          </p:cNvPr>
          <p:cNvSpPr>
            <a:spLocks noGrp="1"/>
          </p:cNvSpPr>
          <p:nvPr>
            <p:ph type="title"/>
          </p:nvPr>
        </p:nvSpPr>
        <p:spPr>
          <a:xfrm>
            <a:off x="5745848" y="179388"/>
            <a:ext cx="2768311" cy="1600200"/>
          </a:xfrm>
        </p:spPr>
        <p:txBody>
          <a:bodyPr>
            <a:normAutofit/>
          </a:bodyPr>
          <a:lstStyle/>
          <a:p>
            <a:r>
              <a:rPr lang="en-US" sz="3600" dirty="0">
                <a:latin typeface="Arial" panose="020B0604020202020204" pitchFamily="34" charset="0"/>
                <a:cs typeface="Arial" panose="020B0604020202020204" pitchFamily="34" charset="0"/>
              </a:rPr>
              <a:t>B10 Survey</a:t>
            </a:r>
          </a:p>
        </p:txBody>
      </p:sp>
      <p:sp>
        <p:nvSpPr>
          <p:cNvPr id="4" name="Text Placeholder 3">
            <a:extLst>
              <a:ext uri="{FF2B5EF4-FFF2-40B4-BE49-F238E27FC236}">
                <a16:creationId xmlns:a16="http://schemas.microsoft.com/office/drawing/2014/main" id="{207AD1A0-06D8-4C3A-69E4-F60313E8988C}"/>
              </a:ext>
            </a:extLst>
          </p:cNvPr>
          <p:cNvSpPr>
            <a:spLocks noGrp="1"/>
          </p:cNvSpPr>
          <p:nvPr>
            <p:ph type="body" sz="half" idx="2"/>
          </p:nvPr>
        </p:nvSpPr>
        <p:spPr>
          <a:xfrm>
            <a:off x="5745847" y="1875751"/>
            <a:ext cx="2768312" cy="3993236"/>
          </a:xfrm>
        </p:spPr>
        <p:txBody>
          <a:bodyPr>
            <a:normAutofit fontScale="92500" lnSpcReduction="10000"/>
          </a:bodyPr>
          <a:lstStyle/>
          <a:p>
            <a:r>
              <a:rPr lang="en-US" sz="2400" dirty="0">
                <a:latin typeface="Arial" panose="020B0604020202020204" pitchFamily="34" charset="0"/>
                <a:cs typeface="Arial" panose="020B0604020202020204" pitchFamily="34" charset="0"/>
              </a:rPr>
              <a:t>Survey of 12 starless cores within the Taurus Molecular Cloud (~135pc away)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Has been modeled by </a:t>
            </a:r>
            <a:r>
              <a:rPr lang="en-US" sz="2400" dirty="0" err="1">
                <a:latin typeface="Arial" panose="020B0604020202020204" pitchFamily="34" charset="0"/>
                <a:cs typeface="Arial" panose="020B0604020202020204" pitchFamily="34" charset="0"/>
              </a:rPr>
              <a:t>Scibelli</a:t>
            </a:r>
            <a:r>
              <a:rPr lang="en-US" sz="2400" dirty="0">
                <a:latin typeface="Arial" panose="020B0604020202020204" pitchFamily="34" charset="0"/>
                <a:cs typeface="Arial" panose="020B0604020202020204" pitchFamily="34" charset="0"/>
              </a:rPr>
              <a:t> et al (2023)</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Pristine environment to study evolution</a:t>
            </a:r>
          </a:p>
        </p:txBody>
      </p:sp>
      <p:pic>
        <p:nvPicPr>
          <p:cNvPr id="3076" name="Picture 4">
            <a:extLst>
              <a:ext uri="{FF2B5EF4-FFF2-40B4-BE49-F238E27FC236}">
                <a16:creationId xmlns:a16="http://schemas.microsoft.com/office/drawing/2014/main" id="{D91DAA72-D7D5-E1D8-186E-DA3C5F82A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8" y="711200"/>
            <a:ext cx="5473700" cy="543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a_logo_lg">
            <a:extLst>
              <a:ext uri="{FF2B5EF4-FFF2-40B4-BE49-F238E27FC236}">
                <a16:creationId xmlns:a16="http://schemas.microsoft.com/office/drawing/2014/main" id="{83563270-4CAE-FC08-AECA-066689B135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3045" y="5868987"/>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ZSGC_sunset">
            <a:extLst>
              <a:ext uri="{FF2B5EF4-FFF2-40B4-BE49-F238E27FC236}">
                <a16:creationId xmlns:a16="http://schemas.microsoft.com/office/drawing/2014/main" id="{27ACECA2-526A-F219-00BC-CE29C112831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6" descr="nasa-logo">
            <a:extLst>
              <a:ext uri="{FF2B5EF4-FFF2-40B4-BE49-F238E27FC236}">
                <a16:creationId xmlns:a16="http://schemas.microsoft.com/office/drawing/2014/main" id="{849F741A-A634-1B6B-37E9-019B4A8E39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8418" y="275551"/>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89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71B0-3824-4310-24ED-D018CBD4FA94}"/>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Molecules observed</a:t>
            </a:r>
          </a:p>
        </p:txBody>
      </p:sp>
      <p:sp>
        <p:nvSpPr>
          <p:cNvPr id="3" name="Content Placeholder 2">
            <a:extLst>
              <a:ext uri="{FF2B5EF4-FFF2-40B4-BE49-F238E27FC236}">
                <a16:creationId xmlns:a16="http://schemas.microsoft.com/office/drawing/2014/main" id="{D7DEF2E6-7AA1-7200-A8FB-5C02862E4F62}"/>
              </a:ext>
            </a:extLst>
          </p:cNvPr>
          <p:cNvSpPr>
            <a:spLocks noGrp="1"/>
          </p:cNvSpPr>
          <p:nvPr>
            <p:ph sz="half" idx="1"/>
          </p:nvPr>
        </p:nvSpPr>
        <p:spPr>
          <a:xfrm>
            <a:off x="628650" y="1690689"/>
            <a:ext cx="3886200" cy="4486274"/>
          </a:xfrm>
        </p:spPr>
        <p:txBody>
          <a:bodyPr>
            <a:normAutofit/>
          </a:bodyPr>
          <a:lstStyle/>
          <a:p>
            <a:pPr marL="0" indent="0">
              <a:buNone/>
            </a:pPr>
            <a:r>
              <a:rPr lang="en-US" sz="2400" dirty="0">
                <a:latin typeface="Arial" panose="020B0604020202020204" pitchFamily="34" charset="0"/>
                <a:cs typeface="Arial" panose="020B0604020202020204" pitchFamily="34" charset="0"/>
              </a:rPr>
              <a:t>Focus on dense gas tracers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Observations taken of both deuterated and non-deuterated molecules for comparison</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Multiple transitions observed</a:t>
            </a:r>
          </a:p>
        </p:txBody>
      </p:sp>
      <p:pic>
        <p:nvPicPr>
          <p:cNvPr id="4098" name="Picture 2">
            <a:extLst>
              <a:ext uri="{FF2B5EF4-FFF2-40B4-BE49-F238E27FC236}">
                <a16:creationId xmlns:a16="http://schemas.microsoft.com/office/drawing/2014/main" id="{4721B956-3E92-F924-FFD8-8B2D2E06B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087" y="1205237"/>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9DE0493-BE2A-36C5-BFF0-84EFCF2BE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237" y="25308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BF2A8DB-1E81-D64A-2529-9DDE0070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403" y="3960231"/>
            <a:ext cx="18288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0AF87E-AB2B-B293-2A47-5E0A7ACC1FCC}"/>
              </a:ext>
            </a:extLst>
          </p:cNvPr>
          <p:cNvSpPr txBox="1"/>
          <p:nvPr/>
        </p:nvSpPr>
        <p:spPr>
          <a:xfrm>
            <a:off x="6971381" y="4210885"/>
            <a:ext cx="18288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HNC / DNC, HN</a:t>
            </a:r>
            <a:r>
              <a:rPr lang="en-US" baseline="30000"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C / DN</a:t>
            </a:r>
            <a:r>
              <a:rPr lang="en-US" baseline="30000"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C</a:t>
            </a:r>
          </a:p>
        </p:txBody>
      </p:sp>
      <p:sp>
        <p:nvSpPr>
          <p:cNvPr id="7" name="TextBox 6">
            <a:extLst>
              <a:ext uri="{FF2B5EF4-FFF2-40B4-BE49-F238E27FC236}">
                <a16:creationId xmlns:a16="http://schemas.microsoft.com/office/drawing/2014/main" id="{CEE5E163-7FAF-4D6D-7CC5-3EA43659FE1C}"/>
              </a:ext>
            </a:extLst>
          </p:cNvPr>
          <p:cNvSpPr txBox="1"/>
          <p:nvPr/>
        </p:nvSpPr>
        <p:spPr>
          <a:xfrm>
            <a:off x="4918287" y="2727534"/>
            <a:ext cx="2053094"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oNH</a:t>
            </a:r>
            <a:r>
              <a:rPr lang="en-US" baseline="-25000"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 oNH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D,</a:t>
            </a:r>
            <a:r>
              <a:rPr lang="en-US" sz="1800" dirty="0">
                <a:latin typeface="Arial" panose="020B0604020202020204" pitchFamily="34" charset="0"/>
                <a:cs typeface="Arial" panose="020B0604020202020204" pitchFamily="34" charset="0"/>
              </a:rPr>
              <a:t> pNH</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 pNH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D</a:t>
            </a:r>
          </a:p>
        </p:txBody>
      </p:sp>
      <p:sp>
        <p:nvSpPr>
          <p:cNvPr id="8" name="TextBox 7">
            <a:extLst>
              <a:ext uri="{FF2B5EF4-FFF2-40B4-BE49-F238E27FC236}">
                <a16:creationId xmlns:a16="http://schemas.microsoft.com/office/drawing/2014/main" id="{3F5C2891-D80C-0B74-0D8D-C7F3B7983956}"/>
              </a:ext>
            </a:extLst>
          </p:cNvPr>
          <p:cNvSpPr txBox="1"/>
          <p:nvPr/>
        </p:nvSpPr>
        <p:spPr>
          <a:xfrm>
            <a:off x="7164887" y="1690689"/>
            <a:ext cx="1465546"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N</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H</a:t>
            </a:r>
            <a:r>
              <a:rPr lang="en-US" sz="1800" baseline="30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N</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D</a:t>
            </a:r>
            <a:r>
              <a:rPr lang="en-US" sz="1800" baseline="300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CEA78E-F247-754D-B512-92EB8F2986C6}"/>
              </a:ext>
            </a:extLst>
          </p:cNvPr>
          <p:cNvSpPr txBox="1"/>
          <p:nvPr/>
        </p:nvSpPr>
        <p:spPr>
          <a:xfrm>
            <a:off x="6063771" y="5721463"/>
            <a:ext cx="317926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Credit: </a:t>
            </a:r>
            <a:r>
              <a:rPr lang="en-US" sz="1200" dirty="0" err="1">
                <a:latin typeface="Arial" panose="020B0604020202020204" pitchFamily="34" charset="0"/>
                <a:cs typeface="Arial" panose="020B0604020202020204" pitchFamily="34" charset="0"/>
              </a:rPr>
              <a:t>astrochymist.org</a:t>
            </a:r>
            <a:endParaRPr lang="en-US" sz="1200" dirty="0">
              <a:latin typeface="Arial" panose="020B0604020202020204" pitchFamily="34" charset="0"/>
              <a:cs typeface="Arial" panose="020B0604020202020204" pitchFamily="34" charset="0"/>
            </a:endParaRPr>
          </a:p>
        </p:txBody>
      </p:sp>
      <p:pic>
        <p:nvPicPr>
          <p:cNvPr id="10" name="Picture 6" descr="nasa-logo">
            <a:extLst>
              <a:ext uri="{FF2B5EF4-FFF2-40B4-BE49-F238E27FC236}">
                <a16:creationId xmlns:a16="http://schemas.microsoft.com/office/drawing/2014/main" id="{54CF47C7-AA35-01DA-249B-F6F67E8973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840" y="275551"/>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ua_logo_lg">
            <a:extLst>
              <a:ext uri="{FF2B5EF4-FFF2-40B4-BE49-F238E27FC236}">
                <a16:creationId xmlns:a16="http://schemas.microsoft.com/office/drawing/2014/main" id="{4C21D9CD-E795-E11B-E54B-5D4758788E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7993" y="5868987"/>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ZSGC_sunset">
            <a:extLst>
              <a:ext uri="{FF2B5EF4-FFF2-40B4-BE49-F238E27FC236}">
                <a16:creationId xmlns:a16="http://schemas.microsoft.com/office/drawing/2014/main" id="{BD12EE20-AE34-D31C-587B-78FE1B19AE5A}"/>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4" descr="Non Member Terms of Service">
            <a:extLst>
              <a:ext uri="{FF2B5EF4-FFF2-40B4-BE49-F238E27FC236}">
                <a16:creationId xmlns:a16="http://schemas.microsoft.com/office/drawing/2014/main" id="{B3E379E8-8A8A-A6EB-B7C3-E7038C1DC660}"/>
              </a:ext>
            </a:extLst>
          </p:cNvPr>
          <p:cNvPicPr>
            <a:picLocks noChangeAspect="1" noChangeArrowheads="1"/>
          </p:cNvPicPr>
          <p:nvPr/>
        </p:nvPicPr>
        <p:blipFill>
          <a:blip r:embed="rId8">
            <a:alphaModFix amt="46000"/>
            <a:extLst>
              <a:ext uri="{28A0092B-C50C-407E-A947-70E740481C1C}">
                <a14:useLocalDpi xmlns:a14="http://schemas.microsoft.com/office/drawing/2010/main" val="0"/>
              </a:ext>
            </a:extLst>
          </a:blip>
          <a:srcRect/>
          <a:stretch>
            <a:fillRect/>
          </a:stretch>
        </p:blipFill>
        <p:spPr bwMode="auto">
          <a:xfrm>
            <a:off x="2628900" y="5423134"/>
            <a:ext cx="3886199" cy="371671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9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on Member Terms of Service">
            <a:extLst>
              <a:ext uri="{FF2B5EF4-FFF2-40B4-BE49-F238E27FC236}">
                <a16:creationId xmlns:a16="http://schemas.microsoft.com/office/drawing/2014/main" id="{58D4959A-EB49-E6E0-EDE3-EE90046F7B19}"/>
              </a:ext>
            </a:extLst>
          </p:cNvPr>
          <p:cNvPicPr>
            <a:picLocks noChangeAspect="1" noChangeArrowheads="1"/>
          </p:cNvPicPr>
          <p:nvPr/>
        </p:nvPicPr>
        <p:blipFill>
          <a:blip r:embed="rId2">
            <a:alphaModFix amt="45000"/>
            <a:extLst>
              <a:ext uri="{28A0092B-C50C-407E-A947-70E740481C1C}">
                <a14:useLocalDpi xmlns:a14="http://schemas.microsoft.com/office/drawing/2010/main" val="0"/>
              </a:ext>
            </a:extLst>
          </a:blip>
          <a:srcRect/>
          <a:stretch>
            <a:fillRect/>
          </a:stretch>
        </p:blipFill>
        <p:spPr bwMode="auto">
          <a:xfrm>
            <a:off x="1925731" y="876279"/>
            <a:ext cx="5222044" cy="499429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14" name="Picture 4" descr="Non Member Terms of Service">
            <a:extLst>
              <a:ext uri="{FF2B5EF4-FFF2-40B4-BE49-F238E27FC236}">
                <a16:creationId xmlns:a16="http://schemas.microsoft.com/office/drawing/2014/main" id="{48DC8950-B19B-956C-242C-A4902ED9A7C8}"/>
              </a:ext>
            </a:extLst>
          </p:cNvPr>
          <p:cNvPicPr>
            <a:picLocks noChangeAspect="1" noChangeArrowheads="1"/>
          </p:cNvPicPr>
          <p:nvPr/>
        </p:nvPicPr>
        <p:blipFill>
          <a:blip r:embed="rId2">
            <a:alphaModFix amt="45000"/>
            <a:extLst>
              <a:ext uri="{28A0092B-C50C-407E-A947-70E740481C1C}">
                <a14:useLocalDpi xmlns:a14="http://schemas.microsoft.com/office/drawing/2010/main" val="0"/>
              </a:ext>
            </a:extLst>
          </a:blip>
          <a:srcRect/>
          <a:stretch>
            <a:fillRect/>
          </a:stretch>
        </p:blipFill>
        <p:spPr bwMode="auto">
          <a:xfrm>
            <a:off x="5186114" y="866755"/>
            <a:ext cx="5222044" cy="499429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13D787-F3BD-7529-434A-491407409781}"/>
              </a:ext>
            </a:extLst>
          </p:cNvPr>
          <p:cNvSpPr>
            <a:spLocks noGrp="1"/>
          </p:cNvSpPr>
          <p:nvPr>
            <p:ph type="title"/>
          </p:nvPr>
        </p:nvSpPr>
        <p:spPr>
          <a:xfrm>
            <a:off x="627459" y="1957627"/>
            <a:ext cx="2949178" cy="2933222"/>
          </a:xfrm>
        </p:spPr>
        <p:txBody>
          <a:bodyPr/>
          <a:lstStyle/>
          <a:p>
            <a:r>
              <a:rPr lang="en-US" dirty="0">
                <a:latin typeface="Arial" panose="020B0604020202020204" pitchFamily="34" charset="0"/>
                <a:cs typeface="Arial" panose="020B0604020202020204" pitchFamily="34" charset="0"/>
              </a:rPr>
              <a:t>12m Radio Telescope – Kitt Peak, AZ</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Arizona Radio Observatory</a:t>
            </a:r>
          </a:p>
        </p:txBody>
      </p:sp>
      <p:pic>
        <p:nvPicPr>
          <p:cNvPr id="6" name="Picture Placeholder 5" descr="A person standing in front of a large telescope&#10;&#10;Description automatically generated">
            <a:extLst>
              <a:ext uri="{FF2B5EF4-FFF2-40B4-BE49-F238E27FC236}">
                <a16:creationId xmlns:a16="http://schemas.microsoft.com/office/drawing/2014/main" id="{87BF1F7A-B075-9B96-8894-4EB8B982F1C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p:pic>
      <p:pic>
        <p:nvPicPr>
          <p:cNvPr id="11" name="Picture 10" descr="AZSGC_sunset">
            <a:extLst>
              <a:ext uri="{FF2B5EF4-FFF2-40B4-BE49-F238E27FC236}">
                <a16:creationId xmlns:a16="http://schemas.microsoft.com/office/drawing/2014/main" id="{5DC71657-16F1-1D3E-11CB-B43DD407F15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4" descr="ua_logo_lg">
            <a:extLst>
              <a:ext uri="{FF2B5EF4-FFF2-40B4-BE49-F238E27FC236}">
                <a16:creationId xmlns:a16="http://schemas.microsoft.com/office/drawing/2014/main" id="{84E39D74-0725-4CA9-E055-C2223427EB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2941" y="5981721"/>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nasa-logo">
            <a:extLst>
              <a:ext uri="{FF2B5EF4-FFF2-40B4-BE49-F238E27FC236}">
                <a16:creationId xmlns:a16="http://schemas.microsoft.com/office/drawing/2014/main" id="{5DAC1812-16F7-F7C1-9B3B-544D65FA84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5893" y="158711"/>
            <a:ext cx="827240" cy="7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00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Non Member Terms of Service">
            <a:extLst>
              <a:ext uri="{FF2B5EF4-FFF2-40B4-BE49-F238E27FC236}">
                <a16:creationId xmlns:a16="http://schemas.microsoft.com/office/drawing/2014/main" id="{AAFF0EBB-05AB-F6C9-0E47-83DEFE0FC300}"/>
              </a:ext>
            </a:extLst>
          </p:cNvPr>
          <p:cNvPicPr>
            <a:picLocks noChangeAspect="1" noChangeArrowheads="1"/>
          </p:cNvPicPr>
          <p:nvPr/>
        </p:nvPicPr>
        <p:blipFill>
          <a:blip r:embed="rId2">
            <a:alphaModFix amt="45000"/>
            <a:extLst>
              <a:ext uri="{28A0092B-C50C-407E-A947-70E740481C1C}">
                <a14:useLocalDpi xmlns:a14="http://schemas.microsoft.com/office/drawing/2010/main" val="0"/>
              </a:ext>
            </a:extLst>
          </a:blip>
          <a:srcRect/>
          <a:stretch>
            <a:fillRect/>
          </a:stretch>
        </p:blipFill>
        <p:spPr bwMode="auto">
          <a:xfrm>
            <a:off x="2314918" y="5540874"/>
            <a:ext cx="4286831" cy="409987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6F1DD9-CFFB-F316-47E5-6948D39E40B8}"/>
              </a:ext>
            </a:extLst>
          </p:cNvPr>
          <p:cNvSpPr>
            <a:spLocks noGrp="1"/>
          </p:cNvSpPr>
          <p:nvPr>
            <p:ph type="title"/>
          </p:nvPr>
        </p:nvSpPr>
        <p:spPr>
          <a:xfrm>
            <a:off x="628650" y="365126"/>
            <a:ext cx="7886700" cy="937581"/>
          </a:xfrm>
        </p:spPr>
        <p:txBody>
          <a:bodyPr>
            <a:normAutofit/>
          </a:bodyPr>
          <a:lstStyle/>
          <a:p>
            <a:r>
              <a:rPr lang="en-US" sz="3600" dirty="0">
                <a:latin typeface="Arial" panose="020B0604020202020204" pitchFamily="34" charset="0"/>
                <a:cs typeface="Arial" panose="020B0604020202020204" pitchFamily="34" charset="0"/>
              </a:rPr>
              <a:t>Observations of Seo09</a:t>
            </a:r>
          </a:p>
        </p:txBody>
      </p:sp>
      <p:pic>
        <p:nvPicPr>
          <p:cNvPr id="15" name="Picture 14" descr="AZSGC_sunset">
            <a:extLst>
              <a:ext uri="{FF2B5EF4-FFF2-40B4-BE49-F238E27FC236}">
                <a16:creationId xmlns:a16="http://schemas.microsoft.com/office/drawing/2014/main" id="{62E2768F-A3C5-9CD0-41E2-246BB60FC14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4" descr="ua_logo_lg">
            <a:extLst>
              <a:ext uri="{FF2B5EF4-FFF2-40B4-BE49-F238E27FC236}">
                <a16:creationId xmlns:a16="http://schemas.microsoft.com/office/drawing/2014/main" id="{001FAA91-3336-D06A-B311-6282E94763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7993" y="5868987"/>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nasa-logo">
            <a:extLst>
              <a:ext uri="{FF2B5EF4-FFF2-40B4-BE49-F238E27FC236}">
                <a16:creationId xmlns:a16="http://schemas.microsoft.com/office/drawing/2014/main" id="{43593C08-D5F5-1CD3-470E-E0130DE6A3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840" y="275551"/>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aph of a graph&#10;&#10;Description automatically generated">
            <a:extLst>
              <a:ext uri="{FF2B5EF4-FFF2-40B4-BE49-F238E27FC236}">
                <a16:creationId xmlns:a16="http://schemas.microsoft.com/office/drawing/2014/main" id="{BF2AC947-5928-5DBB-B573-34E64828C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1" y="1317126"/>
            <a:ext cx="3677036" cy="2261880"/>
          </a:xfrm>
          <a:prstGeom prst="rect">
            <a:avLst/>
          </a:prstGeom>
        </p:spPr>
      </p:pic>
      <p:sp>
        <p:nvSpPr>
          <p:cNvPr id="20" name="TextBox 19">
            <a:extLst>
              <a:ext uri="{FF2B5EF4-FFF2-40B4-BE49-F238E27FC236}">
                <a16:creationId xmlns:a16="http://schemas.microsoft.com/office/drawing/2014/main" id="{87D334A8-D253-7AF3-FEEA-4E77AA099BE6}"/>
              </a:ext>
            </a:extLst>
          </p:cNvPr>
          <p:cNvSpPr txBox="1"/>
          <p:nvPr/>
        </p:nvSpPr>
        <p:spPr>
          <a:xfrm>
            <a:off x="2943616" y="1966167"/>
            <a:ext cx="1014608" cy="369332"/>
          </a:xfrm>
          <a:prstGeom prst="rect">
            <a:avLst/>
          </a:prstGeom>
          <a:noFill/>
        </p:spPr>
        <p:txBody>
          <a:bodyPr wrap="square" rtlCol="0">
            <a:spAutoFit/>
          </a:bodyPr>
          <a:lstStyle/>
          <a:p>
            <a:r>
              <a:rPr lang="en-US" dirty="0">
                <a:highlight>
                  <a:srgbClr val="00FF00"/>
                </a:highlight>
              </a:rPr>
              <a:t>DNC 1-0</a:t>
            </a:r>
          </a:p>
        </p:txBody>
      </p:sp>
      <p:pic>
        <p:nvPicPr>
          <p:cNvPr id="22" name="Picture 21" descr="A graph of a graph showing a number of objects&#10;&#10;Description automatically generated with medium confidence">
            <a:extLst>
              <a:ext uri="{FF2B5EF4-FFF2-40B4-BE49-F238E27FC236}">
                <a16:creationId xmlns:a16="http://schemas.microsoft.com/office/drawing/2014/main" id="{8C63DFDA-8F39-A118-F96C-9ECE8F7675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313" y="1317126"/>
            <a:ext cx="3677036" cy="2261880"/>
          </a:xfrm>
          <a:prstGeom prst="rect">
            <a:avLst/>
          </a:prstGeom>
        </p:spPr>
      </p:pic>
      <p:sp>
        <p:nvSpPr>
          <p:cNvPr id="23" name="TextBox 22">
            <a:extLst>
              <a:ext uri="{FF2B5EF4-FFF2-40B4-BE49-F238E27FC236}">
                <a16:creationId xmlns:a16="http://schemas.microsoft.com/office/drawing/2014/main" id="{BCA5AF3B-E9B9-BEC9-95E3-0B30B3F0D2F8}"/>
              </a:ext>
            </a:extLst>
          </p:cNvPr>
          <p:cNvSpPr txBox="1"/>
          <p:nvPr/>
        </p:nvSpPr>
        <p:spPr>
          <a:xfrm>
            <a:off x="5283632" y="1781501"/>
            <a:ext cx="1154745" cy="369332"/>
          </a:xfrm>
          <a:prstGeom prst="rect">
            <a:avLst/>
          </a:prstGeom>
          <a:noFill/>
        </p:spPr>
        <p:txBody>
          <a:bodyPr wrap="square" rtlCol="0">
            <a:spAutoFit/>
          </a:bodyPr>
          <a:lstStyle/>
          <a:p>
            <a:r>
              <a:rPr lang="en-US" dirty="0">
                <a:highlight>
                  <a:srgbClr val="00FF00"/>
                </a:highlight>
              </a:rPr>
              <a:t>N</a:t>
            </a:r>
            <a:r>
              <a:rPr lang="en-US" baseline="-25000" dirty="0">
                <a:highlight>
                  <a:srgbClr val="00FF00"/>
                </a:highlight>
              </a:rPr>
              <a:t>2</a:t>
            </a:r>
            <a:r>
              <a:rPr lang="en-US" dirty="0">
                <a:highlight>
                  <a:srgbClr val="00FF00"/>
                </a:highlight>
              </a:rPr>
              <a:t>DP 1-0</a:t>
            </a:r>
          </a:p>
        </p:txBody>
      </p:sp>
      <p:pic>
        <p:nvPicPr>
          <p:cNvPr id="25" name="Picture 24" descr="A graph of a graph showing a number of objects&#10;&#10;Description automatically generated with medium confidence">
            <a:extLst>
              <a:ext uri="{FF2B5EF4-FFF2-40B4-BE49-F238E27FC236}">
                <a16:creationId xmlns:a16="http://schemas.microsoft.com/office/drawing/2014/main" id="{F097960A-300E-E106-E5FE-BD7FF5C312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650" y="3522509"/>
            <a:ext cx="3677036" cy="2261880"/>
          </a:xfrm>
          <a:prstGeom prst="rect">
            <a:avLst/>
          </a:prstGeom>
        </p:spPr>
      </p:pic>
      <p:sp>
        <p:nvSpPr>
          <p:cNvPr id="26" name="TextBox 25">
            <a:extLst>
              <a:ext uri="{FF2B5EF4-FFF2-40B4-BE49-F238E27FC236}">
                <a16:creationId xmlns:a16="http://schemas.microsoft.com/office/drawing/2014/main" id="{E509C0F5-19B0-B409-D8C0-3E9F5877340D}"/>
              </a:ext>
            </a:extLst>
          </p:cNvPr>
          <p:cNvSpPr txBox="1"/>
          <p:nvPr/>
        </p:nvSpPr>
        <p:spPr>
          <a:xfrm>
            <a:off x="3050088" y="3987845"/>
            <a:ext cx="1014608" cy="646331"/>
          </a:xfrm>
          <a:prstGeom prst="rect">
            <a:avLst/>
          </a:prstGeom>
          <a:noFill/>
        </p:spPr>
        <p:txBody>
          <a:bodyPr wrap="square" rtlCol="0">
            <a:spAutoFit/>
          </a:bodyPr>
          <a:lstStyle/>
          <a:p>
            <a:r>
              <a:rPr lang="en-US" dirty="0">
                <a:highlight>
                  <a:srgbClr val="00FF00"/>
                </a:highlight>
              </a:rPr>
              <a:t>oNH</a:t>
            </a:r>
            <a:r>
              <a:rPr lang="en-US" baseline="-25000" dirty="0">
                <a:highlight>
                  <a:srgbClr val="00FF00"/>
                </a:highlight>
              </a:rPr>
              <a:t>2</a:t>
            </a:r>
            <a:r>
              <a:rPr lang="en-US" dirty="0">
                <a:highlight>
                  <a:srgbClr val="00FF00"/>
                </a:highlight>
              </a:rPr>
              <a:t>D – </a:t>
            </a:r>
          </a:p>
          <a:p>
            <a:r>
              <a:rPr lang="en-US" dirty="0">
                <a:highlight>
                  <a:srgbClr val="00FF00"/>
                </a:highlight>
              </a:rPr>
              <a:t>86 GHz</a:t>
            </a:r>
          </a:p>
        </p:txBody>
      </p:sp>
      <p:pic>
        <p:nvPicPr>
          <p:cNvPr id="28" name="Picture 27" descr="A graph of a wave&#10;&#10;Description automatically generated">
            <a:extLst>
              <a:ext uri="{FF2B5EF4-FFF2-40B4-BE49-F238E27FC236}">
                <a16:creationId xmlns:a16="http://schemas.microsoft.com/office/drawing/2014/main" id="{FF92D568-A3D5-78E3-C4B7-E35980396B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38313" y="3669374"/>
            <a:ext cx="3526872" cy="2115015"/>
          </a:xfrm>
          <a:prstGeom prst="rect">
            <a:avLst/>
          </a:prstGeom>
        </p:spPr>
      </p:pic>
      <p:sp>
        <p:nvSpPr>
          <p:cNvPr id="29" name="TextBox 28">
            <a:extLst>
              <a:ext uri="{FF2B5EF4-FFF2-40B4-BE49-F238E27FC236}">
                <a16:creationId xmlns:a16="http://schemas.microsoft.com/office/drawing/2014/main" id="{525FFF08-DFC4-B95E-1889-BAC2F3D94E6E}"/>
              </a:ext>
            </a:extLst>
          </p:cNvPr>
          <p:cNvSpPr txBox="1"/>
          <p:nvPr/>
        </p:nvSpPr>
        <p:spPr>
          <a:xfrm>
            <a:off x="5964428" y="5784389"/>
            <a:ext cx="1918834" cy="369332"/>
          </a:xfrm>
          <a:prstGeom prst="rect">
            <a:avLst/>
          </a:prstGeom>
          <a:noFill/>
        </p:spPr>
        <p:txBody>
          <a:bodyPr wrap="square" rtlCol="0">
            <a:spAutoFit/>
          </a:bodyPr>
          <a:lstStyle/>
          <a:p>
            <a:r>
              <a:rPr lang="en-US" dirty="0">
                <a:highlight>
                  <a:srgbClr val="00FF00"/>
                </a:highlight>
              </a:rPr>
              <a:t>DN</a:t>
            </a:r>
            <a:r>
              <a:rPr lang="en-US" baseline="30000" dirty="0">
                <a:highlight>
                  <a:srgbClr val="00FF00"/>
                </a:highlight>
              </a:rPr>
              <a:t>13</a:t>
            </a:r>
            <a:r>
              <a:rPr lang="en-US" dirty="0">
                <a:highlight>
                  <a:srgbClr val="00FF00"/>
                </a:highlight>
              </a:rPr>
              <a:t>C – 73 GHz</a:t>
            </a:r>
          </a:p>
        </p:txBody>
      </p:sp>
    </p:spTree>
    <p:extLst>
      <p:ext uri="{BB962C8B-B14F-4D97-AF65-F5344CB8AC3E}">
        <p14:creationId xmlns:p14="http://schemas.microsoft.com/office/powerpoint/2010/main" val="110174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Non Member Terms of Service">
            <a:extLst>
              <a:ext uri="{FF2B5EF4-FFF2-40B4-BE49-F238E27FC236}">
                <a16:creationId xmlns:a16="http://schemas.microsoft.com/office/drawing/2014/main" id="{C7E040D0-245D-A7CD-6D07-855FC4F5A18B}"/>
              </a:ext>
            </a:extLst>
          </p:cNvPr>
          <p:cNvPicPr>
            <a:picLocks noChangeAspect="1" noChangeArrowheads="1"/>
          </p:cNvPicPr>
          <p:nvPr/>
        </p:nvPicPr>
        <p:blipFill>
          <a:blip r:embed="rId2">
            <a:alphaModFix amt="36000"/>
            <a:extLst>
              <a:ext uri="{28A0092B-C50C-407E-A947-70E740481C1C}">
                <a14:useLocalDpi xmlns:a14="http://schemas.microsoft.com/office/drawing/2010/main" val="0"/>
              </a:ext>
            </a:extLst>
          </a:blip>
          <a:srcRect/>
          <a:stretch>
            <a:fillRect/>
          </a:stretch>
        </p:blipFill>
        <p:spPr bwMode="auto">
          <a:xfrm>
            <a:off x="7007585" y="4866607"/>
            <a:ext cx="2833105" cy="270954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CC42A8-97CF-613C-F728-819EEAE12381}"/>
              </a:ext>
            </a:extLst>
          </p:cNvPr>
          <p:cNvSpPr>
            <a:spLocks noGrp="1"/>
          </p:cNvSpPr>
          <p:nvPr>
            <p:ph type="title"/>
          </p:nvPr>
        </p:nvSpPr>
        <p:spPr>
          <a:xfrm>
            <a:off x="628650" y="252392"/>
            <a:ext cx="7886700" cy="937581"/>
          </a:xfrm>
        </p:spPr>
        <p:txBody>
          <a:bodyPr>
            <a:normAutofit/>
          </a:bodyPr>
          <a:lstStyle/>
          <a:p>
            <a:r>
              <a:rPr lang="en-US" sz="3600" dirty="0">
                <a:latin typeface="Arial" panose="020B0604020202020204" pitchFamily="34" charset="0"/>
                <a:cs typeface="Arial" panose="020B0604020202020204" pitchFamily="34" charset="0"/>
              </a:rPr>
              <a:t>Intensity Comparisons</a:t>
            </a:r>
          </a:p>
        </p:txBody>
      </p:sp>
      <p:sp>
        <p:nvSpPr>
          <p:cNvPr id="8" name="TextBox 7">
            <a:extLst>
              <a:ext uri="{FF2B5EF4-FFF2-40B4-BE49-F238E27FC236}">
                <a16:creationId xmlns:a16="http://schemas.microsoft.com/office/drawing/2014/main" id="{B53A34B9-3D30-4802-E766-9F7B7092830D}"/>
              </a:ext>
            </a:extLst>
          </p:cNvPr>
          <p:cNvSpPr txBox="1"/>
          <p:nvPr/>
        </p:nvSpPr>
        <p:spPr>
          <a:xfrm>
            <a:off x="628650" y="4308953"/>
            <a:ext cx="797673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Positive correlation between different molecules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Still a lot of work to be done!</a:t>
            </a:r>
          </a:p>
        </p:txBody>
      </p:sp>
      <p:pic>
        <p:nvPicPr>
          <p:cNvPr id="11" name="Picture 6" descr="nasa-logo">
            <a:extLst>
              <a:ext uri="{FF2B5EF4-FFF2-40B4-BE49-F238E27FC236}">
                <a16:creationId xmlns:a16="http://schemas.microsoft.com/office/drawing/2014/main" id="{4C649080-AE6F-3947-E04D-A53636852D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740" y="365126"/>
            <a:ext cx="956493" cy="8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ZSGC_sunset">
            <a:extLst>
              <a:ext uri="{FF2B5EF4-FFF2-40B4-BE49-F238E27FC236}">
                <a16:creationId xmlns:a16="http://schemas.microsoft.com/office/drawing/2014/main" id="{21D74F47-2EE6-C1D7-6F6C-7A3E714CCB3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381397" y="5719747"/>
            <a:ext cx="496888" cy="852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4" descr="ua_logo_lg">
            <a:extLst>
              <a:ext uri="{FF2B5EF4-FFF2-40B4-BE49-F238E27FC236}">
                <a16:creationId xmlns:a16="http://schemas.microsoft.com/office/drawing/2014/main" id="{01AC84FE-B48D-67DE-77EA-DD3965E1B4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2941" y="5868987"/>
            <a:ext cx="827240" cy="7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aph of a graph with blue dots&#10;&#10;Description automatically generated">
            <a:extLst>
              <a:ext uri="{FF2B5EF4-FFF2-40B4-BE49-F238E27FC236}">
                <a16:creationId xmlns:a16="http://schemas.microsoft.com/office/drawing/2014/main" id="{CDEC5913-890D-82E9-BB5D-237821C61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4100" y="1296744"/>
            <a:ext cx="2715799" cy="2705022"/>
          </a:xfrm>
          <a:prstGeom prst="rect">
            <a:avLst/>
          </a:prstGeom>
        </p:spPr>
      </p:pic>
      <p:pic>
        <p:nvPicPr>
          <p:cNvPr id="17" name="Picture 16" descr="A graph of a number of blue dots&#10;&#10;Description automatically generated">
            <a:extLst>
              <a:ext uri="{FF2B5EF4-FFF2-40B4-BE49-F238E27FC236}">
                <a16:creationId xmlns:a16="http://schemas.microsoft.com/office/drawing/2014/main" id="{CC74D06E-3D43-B934-CA56-BC338CF131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2667" y="1296743"/>
            <a:ext cx="2715800" cy="2705023"/>
          </a:xfrm>
          <a:prstGeom prst="rect">
            <a:avLst/>
          </a:prstGeom>
        </p:spPr>
      </p:pic>
      <p:pic>
        <p:nvPicPr>
          <p:cNvPr id="19" name="Picture 18" descr="A graph of a graph with blue dots&#10;&#10;Description automatically generated">
            <a:extLst>
              <a:ext uri="{FF2B5EF4-FFF2-40B4-BE49-F238E27FC236}">
                <a16:creationId xmlns:a16="http://schemas.microsoft.com/office/drawing/2014/main" id="{BB8A2D36-AE3A-4C84-BF81-6D8CFB560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533" y="1296743"/>
            <a:ext cx="2715799" cy="2705022"/>
          </a:xfrm>
          <a:prstGeom prst="rect">
            <a:avLst/>
          </a:prstGeom>
        </p:spPr>
      </p:pic>
      <p:sp>
        <p:nvSpPr>
          <p:cNvPr id="20" name="TextBox 19">
            <a:extLst>
              <a:ext uri="{FF2B5EF4-FFF2-40B4-BE49-F238E27FC236}">
                <a16:creationId xmlns:a16="http://schemas.microsoft.com/office/drawing/2014/main" id="{D27E676E-FB48-7358-33A5-05D523609443}"/>
              </a:ext>
            </a:extLst>
          </p:cNvPr>
          <p:cNvSpPr txBox="1"/>
          <p:nvPr/>
        </p:nvSpPr>
        <p:spPr>
          <a:xfrm>
            <a:off x="1166384" y="1150805"/>
            <a:ext cx="1326296" cy="369332"/>
          </a:xfrm>
          <a:prstGeom prst="rect">
            <a:avLst/>
          </a:prstGeom>
          <a:noFill/>
        </p:spPr>
        <p:txBody>
          <a:bodyPr wrap="square" rtlCol="0">
            <a:spAutoFit/>
          </a:bodyPr>
          <a:lstStyle/>
          <a:p>
            <a:r>
              <a:rPr lang="en-US" dirty="0">
                <a:highlight>
                  <a:srgbClr val="FFFF00"/>
                </a:highlight>
              </a:rPr>
              <a:t>DNC/oNH</a:t>
            </a:r>
            <a:r>
              <a:rPr lang="en-US" baseline="-25000" dirty="0">
                <a:highlight>
                  <a:srgbClr val="FFFF00"/>
                </a:highlight>
              </a:rPr>
              <a:t>2</a:t>
            </a:r>
            <a:r>
              <a:rPr lang="en-US" dirty="0">
                <a:highlight>
                  <a:srgbClr val="FFFF00"/>
                </a:highlight>
              </a:rPr>
              <a:t>D</a:t>
            </a:r>
          </a:p>
        </p:txBody>
      </p:sp>
      <p:sp>
        <p:nvSpPr>
          <p:cNvPr id="21" name="TextBox 20">
            <a:extLst>
              <a:ext uri="{FF2B5EF4-FFF2-40B4-BE49-F238E27FC236}">
                <a16:creationId xmlns:a16="http://schemas.microsoft.com/office/drawing/2014/main" id="{5E07B652-19FD-E4AC-F6F7-E9FE8D73300C}"/>
              </a:ext>
            </a:extLst>
          </p:cNvPr>
          <p:cNvSpPr txBox="1"/>
          <p:nvPr/>
        </p:nvSpPr>
        <p:spPr>
          <a:xfrm>
            <a:off x="4091653" y="1127841"/>
            <a:ext cx="1326296" cy="369332"/>
          </a:xfrm>
          <a:prstGeom prst="rect">
            <a:avLst/>
          </a:prstGeom>
          <a:noFill/>
        </p:spPr>
        <p:txBody>
          <a:bodyPr wrap="square" rtlCol="0">
            <a:spAutoFit/>
          </a:bodyPr>
          <a:lstStyle/>
          <a:p>
            <a:r>
              <a:rPr lang="en-US" dirty="0">
                <a:highlight>
                  <a:srgbClr val="FFFF00"/>
                </a:highlight>
              </a:rPr>
              <a:t>DNC/N</a:t>
            </a:r>
            <a:r>
              <a:rPr lang="en-US" baseline="-25000" dirty="0">
                <a:highlight>
                  <a:srgbClr val="FFFF00"/>
                </a:highlight>
              </a:rPr>
              <a:t>2</a:t>
            </a:r>
            <a:r>
              <a:rPr lang="en-US" dirty="0">
                <a:highlight>
                  <a:srgbClr val="FFFF00"/>
                </a:highlight>
              </a:rPr>
              <a:t>DP</a:t>
            </a:r>
          </a:p>
        </p:txBody>
      </p:sp>
      <p:sp>
        <p:nvSpPr>
          <p:cNvPr id="22" name="TextBox 21">
            <a:extLst>
              <a:ext uri="{FF2B5EF4-FFF2-40B4-BE49-F238E27FC236}">
                <a16:creationId xmlns:a16="http://schemas.microsoft.com/office/drawing/2014/main" id="{69590F3A-D0D2-44CA-CAA6-E647B3E61217}"/>
              </a:ext>
            </a:extLst>
          </p:cNvPr>
          <p:cNvSpPr txBox="1"/>
          <p:nvPr/>
        </p:nvSpPr>
        <p:spPr>
          <a:xfrm>
            <a:off x="6701425" y="1129929"/>
            <a:ext cx="1499384" cy="369332"/>
          </a:xfrm>
          <a:prstGeom prst="rect">
            <a:avLst/>
          </a:prstGeom>
          <a:noFill/>
        </p:spPr>
        <p:txBody>
          <a:bodyPr wrap="square" rtlCol="0">
            <a:spAutoFit/>
          </a:bodyPr>
          <a:lstStyle/>
          <a:p>
            <a:r>
              <a:rPr lang="en-US" dirty="0">
                <a:highlight>
                  <a:srgbClr val="FFFF00"/>
                </a:highlight>
              </a:rPr>
              <a:t>oNH</a:t>
            </a:r>
            <a:r>
              <a:rPr lang="en-US" baseline="-25000" dirty="0">
                <a:highlight>
                  <a:srgbClr val="FFFF00"/>
                </a:highlight>
              </a:rPr>
              <a:t>2</a:t>
            </a:r>
            <a:r>
              <a:rPr lang="en-US" dirty="0">
                <a:highlight>
                  <a:srgbClr val="FFFF00"/>
                </a:highlight>
              </a:rPr>
              <a:t>D/N</a:t>
            </a:r>
            <a:r>
              <a:rPr lang="en-US" baseline="-25000" dirty="0">
                <a:highlight>
                  <a:srgbClr val="FFFF00"/>
                </a:highlight>
              </a:rPr>
              <a:t>2</a:t>
            </a:r>
            <a:r>
              <a:rPr lang="en-US" dirty="0">
                <a:highlight>
                  <a:srgbClr val="FFFF00"/>
                </a:highlight>
              </a:rPr>
              <a:t>DP</a:t>
            </a:r>
          </a:p>
        </p:txBody>
      </p:sp>
      <p:sp>
        <p:nvSpPr>
          <p:cNvPr id="23" name="TextBox 22">
            <a:extLst>
              <a:ext uri="{FF2B5EF4-FFF2-40B4-BE49-F238E27FC236}">
                <a16:creationId xmlns:a16="http://schemas.microsoft.com/office/drawing/2014/main" id="{0A46BD7F-8435-2CCF-7D29-467DEB422D05}"/>
              </a:ext>
            </a:extLst>
          </p:cNvPr>
          <p:cNvSpPr txBox="1"/>
          <p:nvPr/>
        </p:nvSpPr>
        <p:spPr>
          <a:xfrm>
            <a:off x="1256153" y="3830943"/>
            <a:ext cx="1489393" cy="307777"/>
          </a:xfrm>
          <a:prstGeom prst="rect">
            <a:avLst/>
          </a:prstGeom>
          <a:noFill/>
        </p:spPr>
        <p:txBody>
          <a:bodyPr wrap="square" rtlCol="0">
            <a:spAutoFit/>
          </a:bodyPr>
          <a:lstStyle/>
          <a:p>
            <a:r>
              <a:rPr lang="en-US" sz="1400" dirty="0">
                <a:highlight>
                  <a:srgbClr val="00FFFF"/>
                </a:highlight>
              </a:rPr>
              <a:t>DNC intensity</a:t>
            </a:r>
          </a:p>
        </p:txBody>
      </p:sp>
      <p:sp>
        <p:nvSpPr>
          <p:cNvPr id="24" name="TextBox 23">
            <a:extLst>
              <a:ext uri="{FF2B5EF4-FFF2-40B4-BE49-F238E27FC236}">
                <a16:creationId xmlns:a16="http://schemas.microsoft.com/office/drawing/2014/main" id="{15FBCC99-A53E-4A12-EDB3-06B2DAB8F620}"/>
              </a:ext>
            </a:extLst>
          </p:cNvPr>
          <p:cNvSpPr txBox="1"/>
          <p:nvPr/>
        </p:nvSpPr>
        <p:spPr>
          <a:xfrm>
            <a:off x="4080603" y="3818416"/>
            <a:ext cx="1489393" cy="307777"/>
          </a:xfrm>
          <a:prstGeom prst="rect">
            <a:avLst/>
          </a:prstGeom>
          <a:noFill/>
        </p:spPr>
        <p:txBody>
          <a:bodyPr wrap="square" rtlCol="0">
            <a:spAutoFit/>
          </a:bodyPr>
          <a:lstStyle/>
          <a:p>
            <a:r>
              <a:rPr lang="en-US" sz="1400" dirty="0">
                <a:highlight>
                  <a:srgbClr val="00FFFF"/>
                </a:highlight>
              </a:rPr>
              <a:t>DNC intensity</a:t>
            </a:r>
          </a:p>
        </p:txBody>
      </p:sp>
      <p:sp>
        <p:nvSpPr>
          <p:cNvPr id="25" name="TextBox 24">
            <a:extLst>
              <a:ext uri="{FF2B5EF4-FFF2-40B4-BE49-F238E27FC236}">
                <a16:creationId xmlns:a16="http://schemas.microsoft.com/office/drawing/2014/main" id="{C6137341-C04C-B93C-EF5E-FE20CEFAC9FE}"/>
              </a:ext>
            </a:extLst>
          </p:cNvPr>
          <p:cNvSpPr txBox="1"/>
          <p:nvPr/>
        </p:nvSpPr>
        <p:spPr>
          <a:xfrm>
            <a:off x="6839022" y="3807967"/>
            <a:ext cx="1489393" cy="307777"/>
          </a:xfrm>
          <a:prstGeom prst="rect">
            <a:avLst/>
          </a:prstGeom>
          <a:noFill/>
        </p:spPr>
        <p:txBody>
          <a:bodyPr wrap="square" rtlCol="0">
            <a:spAutoFit/>
          </a:bodyPr>
          <a:lstStyle/>
          <a:p>
            <a:r>
              <a:rPr lang="en-US" sz="1400" dirty="0">
                <a:highlight>
                  <a:srgbClr val="00FFFF"/>
                </a:highlight>
              </a:rPr>
              <a:t>oNH</a:t>
            </a:r>
            <a:r>
              <a:rPr lang="en-US" sz="1400" baseline="-25000" dirty="0">
                <a:highlight>
                  <a:srgbClr val="00FFFF"/>
                </a:highlight>
              </a:rPr>
              <a:t>2</a:t>
            </a:r>
            <a:r>
              <a:rPr lang="en-US" sz="1400" dirty="0">
                <a:highlight>
                  <a:srgbClr val="00FFFF"/>
                </a:highlight>
              </a:rPr>
              <a:t>D intensity</a:t>
            </a:r>
          </a:p>
        </p:txBody>
      </p:sp>
      <p:sp>
        <p:nvSpPr>
          <p:cNvPr id="26" name="TextBox 25">
            <a:extLst>
              <a:ext uri="{FF2B5EF4-FFF2-40B4-BE49-F238E27FC236}">
                <a16:creationId xmlns:a16="http://schemas.microsoft.com/office/drawing/2014/main" id="{BE46D0BE-F6A9-0132-FEDC-D7DF34C341A8}"/>
              </a:ext>
            </a:extLst>
          </p:cNvPr>
          <p:cNvSpPr txBox="1"/>
          <p:nvPr/>
        </p:nvSpPr>
        <p:spPr>
          <a:xfrm rot="16200000">
            <a:off x="-341515" y="2334759"/>
            <a:ext cx="1489393" cy="307777"/>
          </a:xfrm>
          <a:prstGeom prst="rect">
            <a:avLst/>
          </a:prstGeom>
          <a:noFill/>
        </p:spPr>
        <p:txBody>
          <a:bodyPr wrap="square" rtlCol="0">
            <a:spAutoFit/>
          </a:bodyPr>
          <a:lstStyle/>
          <a:p>
            <a:r>
              <a:rPr lang="en-US" sz="1400" dirty="0">
                <a:highlight>
                  <a:srgbClr val="00FFFF"/>
                </a:highlight>
              </a:rPr>
              <a:t>oNH</a:t>
            </a:r>
            <a:r>
              <a:rPr lang="en-US" sz="1400" baseline="-25000" dirty="0">
                <a:highlight>
                  <a:srgbClr val="00FFFF"/>
                </a:highlight>
              </a:rPr>
              <a:t>2</a:t>
            </a:r>
            <a:r>
              <a:rPr lang="en-US" sz="1400" dirty="0">
                <a:highlight>
                  <a:srgbClr val="00FFFF"/>
                </a:highlight>
              </a:rPr>
              <a:t>D intensity</a:t>
            </a:r>
          </a:p>
        </p:txBody>
      </p:sp>
      <p:sp>
        <p:nvSpPr>
          <p:cNvPr id="27" name="TextBox 26">
            <a:extLst>
              <a:ext uri="{FF2B5EF4-FFF2-40B4-BE49-F238E27FC236}">
                <a16:creationId xmlns:a16="http://schemas.microsoft.com/office/drawing/2014/main" id="{86F486C6-FA50-B2E4-A75E-E160EFB036BC}"/>
              </a:ext>
            </a:extLst>
          </p:cNvPr>
          <p:cNvSpPr txBox="1"/>
          <p:nvPr/>
        </p:nvSpPr>
        <p:spPr>
          <a:xfrm rot="16200000">
            <a:off x="2503975" y="2324321"/>
            <a:ext cx="1489393" cy="307777"/>
          </a:xfrm>
          <a:prstGeom prst="rect">
            <a:avLst/>
          </a:prstGeom>
          <a:noFill/>
        </p:spPr>
        <p:txBody>
          <a:bodyPr wrap="square" rtlCol="0">
            <a:spAutoFit/>
          </a:bodyPr>
          <a:lstStyle/>
          <a:p>
            <a:r>
              <a:rPr lang="en-US" sz="1400" dirty="0">
                <a:highlight>
                  <a:srgbClr val="00FFFF"/>
                </a:highlight>
              </a:rPr>
              <a:t>N</a:t>
            </a:r>
            <a:r>
              <a:rPr lang="en-US" sz="1400" baseline="-25000" dirty="0">
                <a:highlight>
                  <a:srgbClr val="00FFFF"/>
                </a:highlight>
              </a:rPr>
              <a:t>2</a:t>
            </a:r>
            <a:r>
              <a:rPr lang="en-US" sz="1400" dirty="0">
                <a:highlight>
                  <a:srgbClr val="00FFFF"/>
                </a:highlight>
              </a:rPr>
              <a:t>DP intensity</a:t>
            </a:r>
          </a:p>
        </p:txBody>
      </p:sp>
      <p:sp>
        <p:nvSpPr>
          <p:cNvPr id="28" name="TextBox 27">
            <a:extLst>
              <a:ext uri="{FF2B5EF4-FFF2-40B4-BE49-F238E27FC236}">
                <a16:creationId xmlns:a16="http://schemas.microsoft.com/office/drawing/2014/main" id="{5C4047E9-2118-E466-2208-E85BCB04EBDB}"/>
              </a:ext>
            </a:extLst>
          </p:cNvPr>
          <p:cNvSpPr txBox="1"/>
          <p:nvPr/>
        </p:nvSpPr>
        <p:spPr>
          <a:xfrm rot="16200000">
            <a:off x="5324413" y="2313883"/>
            <a:ext cx="1489393" cy="307777"/>
          </a:xfrm>
          <a:prstGeom prst="rect">
            <a:avLst/>
          </a:prstGeom>
          <a:noFill/>
        </p:spPr>
        <p:txBody>
          <a:bodyPr wrap="square" rtlCol="0">
            <a:spAutoFit/>
          </a:bodyPr>
          <a:lstStyle/>
          <a:p>
            <a:r>
              <a:rPr lang="en-US" sz="1400" dirty="0">
                <a:highlight>
                  <a:srgbClr val="00FFFF"/>
                </a:highlight>
              </a:rPr>
              <a:t>N</a:t>
            </a:r>
            <a:r>
              <a:rPr lang="en-US" sz="1400" baseline="-25000" dirty="0">
                <a:highlight>
                  <a:srgbClr val="00FFFF"/>
                </a:highlight>
              </a:rPr>
              <a:t>2</a:t>
            </a:r>
            <a:r>
              <a:rPr lang="en-US" sz="1400" dirty="0">
                <a:highlight>
                  <a:srgbClr val="00FFFF"/>
                </a:highlight>
              </a:rPr>
              <a:t>DP intensity</a:t>
            </a:r>
          </a:p>
        </p:txBody>
      </p:sp>
    </p:spTree>
    <p:extLst>
      <p:ext uri="{BB962C8B-B14F-4D97-AF65-F5344CB8AC3E}">
        <p14:creationId xmlns:p14="http://schemas.microsoft.com/office/powerpoint/2010/main" val="2851628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13070</TotalTime>
  <Words>409</Words>
  <Application>Microsoft Office PowerPoint</Application>
  <PresentationFormat>On-screen Show (4:3)</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 Comparative Deuteration Survey of Starless Cores</vt:lpstr>
      <vt:lpstr>What is a starless core?</vt:lpstr>
      <vt:lpstr>Molecular spectroscopy: the study of starless cores</vt:lpstr>
      <vt:lpstr>What is deuteration?</vt:lpstr>
      <vt:lpstr>B10 Survey</vt:lpstr>
      <vt:lpstr>Molecules observed</vt:lpstr>
      <vt:lpstr>12m Radio Telescope – Kitt Peak, AZ  Arizona Radio Observatory</vt:lpstr>
      <vt:lpstr>Observations of Seo09</vt:lpstr>
      <vt:lpstr>Intensity Comparisons</vt:lpstr>
      <vt:lpstr>Future plans</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Comparative Deuteration Survey of Starless Cores</dc:title>
  <dc:creator>Gruber, Hannah Rose - (hgruber)</dc:creator>
  <cp:lastModifiedBy>Michelle A. Coe</cp:lastModifiedBy>
  <cp:revision>4</cp:revision>
  <dcterms:created xsi:type="dcterms:W3CDTF">2024-03-28T03:17:20Z</dcterms:created>
  <dcterms:modified xsi:type="dcterms:W3CDTF">2024-04-09T22:19:39Z</dcterms:modified>
</cp:coreProperties>
</file>